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5" r:id="rId4"/>
    <p:sldId id="264" r:id="rId5"/>
    <p:sldId id="270" r:id="rId6"/>
    <p:sldId id="272" r:id="rId7"/>
    <p:sldId id="271" r:id="rId8"/>
    <p:sldId id="273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14" autoAdjust="0"/>
  </p:normalViewPr>
  <p:slideViewPr>
    <p:cSldViewPr>
      <p:cViewPr varScale="1">
        <p:scale>
          <a:sx n="77" d="100"/>
          <a:sy n="77" d="100"/>
        </p:scale>
        <p:origin x="-94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D0F-21AE-4B1F-BB11-7B92DC57DD85}" type="datetimeFigureOut">
              <a:rPr lang="de-DE" smtClean="0"/>
              <a:t>01.02.2015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0F8-2DE2-43A1-9624-D9EFC910C3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704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3D0F-21AE-4B1F-BB11-7B92DC57DD85}" type="datetimeFigureOut">
              <a:rPr lang="de-DE" smtClean="0"/>
              <a:t>01.02.2015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A0F8-2DE2-43A1-9624-D9EFC910C3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486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04664"/>
            <a:ext cx="7239000" cy="135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Das: </a:t>
            </a:r>
            <a:endParaRPr lang="de-DE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Lernfeldkonzept</a:t>
            </a:r>
          </a:p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cs typeface="Times New Roman" pitchFamily="16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395536" y="1916832"/>
            <a:ext cx="8310364" cy="3889102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 smtClean="0"/>
              <a:t>Früher:  </a:t>
            </a:r>
            <a:endParaRPr lang="de-DE" b="1" dirty="0" smtClean="0"/>
          </a:p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/>
              <a:t>	</a:t>
            </a:r>
            <a:r>
              <a:rPr lang="de-DE" b="1" dirty="0" smtClean="0"/>
              <a:t>Schüler </a:t>
            </a:r>
            <a:r>
              <a:rPr lang="de-DE" b="1" dirty="0" smtClean="0"/>
              <a:t>sollen möglichst umfassende </a:t>
            </a:r>
            <a:r>
              <a:rPr lang="de-DE" b="1" dirty="0" smtClean="0"/>
              <a:t>	Fachkenntnisse </a:t>
            </a:r>
            <a:r>
              <a:rPr lang="de-DE" b="1" dirty="0" smtClean="0"/>
              <a:t>erlangen sollten.</a:t>
            </a:r>
          </a:p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 smtClean="0"/>
              <a:t>Heute:   </a:t>
            </a:r>
            <a:endParaRPr lang="de-DE" b="1" dirty="0" smtClean="0"/>
          </a:p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/>
              <a:t>	</a:t>
            </a:r>
            <a:r>
              <a:rPr lang="de-DE" b="1" dirty="0" smtClean="0"/>
              <a:t>Erlernen </a:t>
            </a:r>
            <a:r>
              <a:rPr lang="de-DE" b="1" dirty="0" smtClean="0"/>
              <a:t>von Fähigkeiten,  sich Dinge selber </a:t>
            </a:r>
            <a:r>
              <a:rPr lang="de-DE" b="1" dirty="0" smtClean="0"/>
              <a:t>	anzueignen </a:t>
            </a:r>
            <a:r>
              <a:rPr lang="de-DE" b="1" dirty="0" smtClean="0"/>
              <a:t>und Probleme selbstständig zu </a:t>
            </a:r>
            <a:r>
              <a:rPr lang="de-DE" b="1" dirty="0" smtClean="0"/>
              <a:t>	lösen</a:t>
            </a:r>
            <a:r>
              <a:rPr lang="de-DE" b="1" dirty="0" smtClean="0"/>
              <a:t>. </a:t>
            </a:r>
          </a:p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/>
              <a:t>	</a:t>
            </a:r>
            <a:r>
              <a:rPr lang="de-DE" b="1" dirty="0" smtClean="0"/>
              <a:t>(„</a:t>
            </a:r>
            <a:r>
              <a:rPr lang="de-DE" b="1" dirty="0" smtClean="0"/>
              <a:t>Handlungskompetenz“).</a:t>
            </a:r>
          </a:p>
          <a:p>
            <a:pPr marL="341313" indent="-341313"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80583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92696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80762" y="548680"/>
            <a:ext cx="39821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Diskussionspunkt:</a:t>
            </a:r>
          </a:p>
          <a:p>
            <a:endParaRPr lang="de-DE" sz="3000" dirty="0">
              <a:latin typeface="Arial" pitchFamily="34" charset="0"/>
              <a:cs typeface="Arial" pitchFamily="34" charset="0"/>
            </a:endParaRPr>
          </a:p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Welche Rolle spielt </a:t>
            </a:r>
          </a:p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ein Lehrer im </a:t>
            </a:r>
          </a:p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handlungsorientierten </a:t>
            </a:r>
          </a:p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Unterricht? </a:t>
            </a:r>
            <a:endParaRPr lang="de-DE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D:\Bilder\_Christoph LG 2\20141201_1334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62" y="4221088"/>
            <a:ext cx="3418435" cy="192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670014" y="4443859"/>
            <a:ext cx="28103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Welche Rolle </a:t>
            </a:r>
          </a:p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bekommen die </a:t>
            </a:r>
          </a:p>
          <a:p>
            <a:r>
              <a:rPr lang="de-DE" sz="3000" dirty="0" smtClean="0">
                <a:latin typeface="Arial" pitchFamily="34" charset="0"/>
                <a:cs typeface="Arial" pitchFamily="34" charset="0"/>
              </a:rPr>
              <a:t>Schüler?</a:t>
            </a:r>
          </a:p>
        </p:txBody>
      </p:sp>
    </p:spTree>
    <p:extLst>
      <p:ext uri="{BB962C8B-B14F-4D97-AF65-F5344CB8AC3E}">
        <p14:creationId xmlns:p14="http://schemas.microsoft.com/office/powerpoint/2010/main" val="42751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  <a:tabLst>
                <a:tab pos="0" algn="l"/>
                <a:tab pos="447671" algn="l"/>
                <a:tab pos="895353" algn="l"/>
                <a:tab pos="1344616" algn="l"/>
                <a:tab pos="1793879" algn="l"/>
                <a:tab pos="2243142" algn="l"/>
                <a:tab pos="2692395" algn="l"/>
                <a:tab pos="3141658" algn="l"/>
                <a:tab pos="3590921" algn="l"/>
                <a:tab pos="4040184" algn="l"/>
                <a:tab pos="4489447" algn="l"/>
                <a:tab pos="4938710" algn="l"/>
                <a:tab pos="5387973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</a:pPr>
            <a:r>
              <a:rPr lang="de-DE" sz="3200" b="1" dirty="0" smtClean="0">
                <a:ea typeface="Arial Unicode MS" pitchFamily="34"/>
                <a:cs typeface="Lucida Sans Unicode" pitchFamily="34"/>
              </a:rPr>
              <a:t>Viel Spaß und einen guten Einblick in das Lehrerdasein!</a:t>
            </a:r>
            <a:endParaRPr lang="de-DE" sz="3200" b="1" dirty="0">
              <a:ea typeface="Arial Unicode MS" pitchFamily="34"/>
              <a:cs typeface="Lucida Sans Unicode" pitchFamily="34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87624" y="945063"/>
            <a:ext cx="451053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500" dirty="0" smtClean="0"/>
              <a:t>Haben Sie Fragen?</a:t>
            </a:r>
            <a:endParaRPr lang="de-DE" sz="4500" dirty="0"/>
          </a:p>
        </p:txBody>
      </p:sp>
      <p:pic>
        <p:nvPicPr>
          <p:cNvPr id="7170" name="Picture 2" descr="https://encrypted-tbn2.gstatic.com/images?q=tbn:ANd9GcSsuZzFtwLjrbK34yvvf-nqWDAhFX7dz22d-VmSSZBdexhvWW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40963"/>
            <a:ext cx="4078482" cy="368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1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04664"/>
            <a:ext cx="7239000" cy="135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6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Lernfeldkonzept</a:t>
            </a:r>
            <a:endParaRPr lang="de-DE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cs typeface="Times New Roman" pitchFamily="16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488065" y="1082080"/>
            <a:ext cx="8229600" cy="482453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 smtClean="0"/>
              <a:t>Schüler lösen </a:t>
            </a:r>
            <a:r>
              <a:rPr lang="de-DE" b="1" dirty="0" smtClean="0">
                <a:solidFill>
                  <a:srgbClr val="FF0000"/>
                </a:solidFill>
              </a:rPr>
              <a:t>Probleme</a:t>
            </a:r>
            <a:r>
              <a:rPr lang="de-DE" b="1" dirty="0" smtClean="0"/>
              <a:t>, die </a:t>
            </a:r>
            <a:r>
              <a:rPr lang="de-DE" b="1" dirty="0" smtClean="0"/>
              <a:t>sich aus Teilen </a:t>
            </a:r>
            <a:r>
              <a:rPr lang="de-DE" b="1" dirty="0" smtClean="0">
                <a:solidFill>
                  <a:srgbClr val="FF0000"/>
                </a:solidFill>
              </a:rPr>
              <a:t>vieler Unterrichtsfächer </a:t>
            </a:r>
            <a:r>
              <a:rPr lang="de-DE" b="1" dirty="0" smtClean="0"/>
              <a:t>zusammensetzen.</a:t>
            </a:r>
          </a:p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 smtClean="0"/>
              <a:t>Lernfeld:  Gruppen von Lerninhalten, die  </a:t>
            </a:r>
            <a:r>
              <a:rPr lang="de-DE" b="1" dirty="0" smtClean="0">
                <a:solidFill>
                  <a:srgbClr val="FF0000"/>
                </a:solidFill>
              </a:rPr>
              <a:t>betrieblichen </a:t>
            </a:r>
            <a:r>
              <a:rPr lang="de-DE" b="1" dirty="0" smtClean="0">
                <a:solidFill>
                  <a:srgbClr val="FF0000"/>
                </a:solidFill>
              </a:rPr>
              <a:t>Handlungen </a:t>
            </a:r>
            <a:r>
              <a:rPr lang="de-DE" b="1" dirty="0" smtClean="0"/>
              <a:t>zugeordnet sind. </a:t>
            </a:r>
          </a:p>
          <a:p>
            <a:pPr marL="341313" indent="-341313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 smtClean="0"/>
              <a:t>Kernfrage:</a:t>
            </a:r>
          </a:p>
          <a:p>
            <a:pPr marL="0" indent="0" algn="ctr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b="1" dirty="0" smtClean="0">
                <a:solidFill>
                  <a:srgbClr val="FF0000"/>
                </a:solidFill>
              </a:rPr>
              <a:t>„</a:t>
            </a:r>
            <a:r>
              <a:rPr lang="de-DE" b="1" dirty="0" smtClean="0">
                <a:solidFill>
                  <a:srgbClr val="FF0000"/>
                </a:solidFill>
              </a:rPr>
              <a:t>Welche Qualifikation soll ein Schüler haben, um </a:t>
            </a:r>
            <a:r>
              <a:rPr lang="de-DE" b="1" dirty="0" smtClean="0">
                <a:solidFill>
                  <a:srgbClr val="FF0000"/>
                </a:solidFill>
              </a:rPr>
              <a:t>bestimmte Tätigkeiten </a:t>
            </a:r>
            <a:r>
              <a:rPr lang="de-DE" b="1" dirty="0" smtClean="0">
                <a:solidFill>
                  <a:srgbClr val="FF0000"/>
                </a:solidFill>
              </a:rPr>
              <a:t>im Betrieb </a:t>
            </a:r>
            <a:r>
              <a:rPr lang="de-DE" b="1" dirty="0" smtClean="0">
                <a:solidFill>
                  <a:srgbClr val="FF0000"/>
                </a:solidFill>
              </a:rPr>
              <a:t>durch-führen </a:t>
            </a:r>
            <a:r>
              <a:rPr lang="de-DE" b="1" dirty="0" smtClean="0">
                <a:solidFill>
                  <a:srgbClr val="FF0000"/>
                </a:solidFill>
              </a:rPr>
              <a:t>zu können?“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5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0825" y="260350"/>
            <a:ext cx="84978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28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Alter Rahmenlehrplan      Neuer Rahmenlehrplan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388" y="1052513"/>
            <a:ext cx="4316412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u="sng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Grundsätzliche Orientierung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Wissenschaftsorientierung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Fachsystematisch gegliederter Lehrplan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de-DE" sz="2000" b="1" u="sng" dirty="0" smtClean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u="sng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Struktur</a:t>
            </a:r>
            <a:endParaRPr lang="de-DE" sz="2000" b="1" u="sng" dirty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Lerngebiete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Lernziele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und </a:t>
            </a:r>
          </a:p>
          <a:p>
            <a:pPr marL="1587">
              <a:lnSpc>
                <a:spcPct val="90000"/>
              </a:lnSpc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	</a:t>
            </a:r>
            <a:r>
              <a:rPr lang="de-DE" sz="2000" b="1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Fachinhalte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de-DE" sz="2000" b="1" dirty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de-DE" sz="2000" b="1" u="sng" dirty="0" smtClean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de-DE" sz="2000" b="1" u="sng" dirty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u="sng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Didaktische </a:t>
            </a:r>
            <a:r>
              <a:rPr lang="de-DE" sz="2000" b="1" u="sng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Prinzipien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Fächerbezogenes Unterrichten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Keine methodischen Vorgaben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0" y="1052513"/>
            <a:ext cx="43211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u="sng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Grundsätzliche Orientierung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Berufliche Aufgaben und Problemstellungen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Arbeits- und prozessorientierte Grundlagen des Berufes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u="sng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Struktur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Lernfelder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offene Zielformulierungen und 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Inhalte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aus dem Beruf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Kompetenzen (Handlungskompetenz, Sozialkompetenz und Humankompetenz)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b="1" u="sng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Didaktische Prinzipien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Fächerübergreifender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Unterricht</a:t>
            </a:r>
          </a:p>
          <a:p>
            <a:pPr marL="342900" indent="-341313">
              <a:lnSpc>
                <a:spcPct val="90000"/>
              </a:lnSpc>
              <a:spcBef>
                <a:spcPts val="500"/>
              </a:spcBef>
              <a:buFont typeface="Comic Sans MS" pitchFamily="6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Einsatz „vollständiger Handlungen“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3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0" y="150813"/>
            <a:ext cx="9144000" cy="16002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500" b="1" dirty="0" smtClean="0"/>
              <a:t>Leitende Aspekte des Lernfeldkonzeptes</a:t>
            </a:r>
            <a:endParaRPr lang="de-DE" sz="3500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117850" y="2349500"/>
            <a:ext cx="949325" cy="1655763"/>
          </a:xfrm>
          <a:prstGeom prst="curvedRightArrow">
            <a:avLst>
              <a:gd name="adj1" fmla="val 34883"/>
              <a:gd name="adj2" fmla="val 69766"/>
              <a:gd name="adj3" fmla="val 33333"/>
            </a:avLst>
          </a:prstGeom>
          <a:solidFill>
            <a:srgbClr val="FFEF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6060000">
            <a:off x="4554538" y="1377950"/>
            <a:ext cx="550862" cy="2211388"/>
          </a:xfrm>
          <a:prstGeom prst="curvedRightArrow">
            <a:avLst>
              <a:gd name="adj1" fmla="val 80288"/>
              <a:gd name="adj2" fmla="val 160577"/>
              <a:gd name="adj3" fmla="val 33333"/>
            </a:avLst>
          </a:prstGeom>
          <a:solidFill>
            <a:srgbClr val="FFEF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4880000">
            <a:off x="4587081" y="2343944"/>
            <a:ext cx="936625" cy="2554288"/>
          </a:xfrm>
          <a:prstGeom prst="curvedRightArrow">
            <a:avLst>
              <a:gd name="adj1" fmla="val 54542"/>
              <a:gd name="adj2" fmla="val 109085"/>
              <a:gd name="adj3" fmla="val 33333"/>
            </a:avLst>
          </a:prstGeom>
          <a:solidFill>
            <a:srgbClr val="FFEF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2460959"/>
            <a:ext cx="23764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de-DE" sz="2000" b="1" dirty="0"/>
              <a:t>Berufs-/Praxis-/ Realitätsbezug verstärken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56078" y="4437112"/>
            <a:ext cx="3752226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de-DE" sz="2000" b="1" dirty="0"/>
              <a:t>Handlungsorientierte, selbstständige Lernprozesse unterstützen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00" y="1647263"/>
            <a:ext cx="3455987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>
              <a:spcBef>
                <a:spcPts val="1250"/>
              </a:spcBef>
              <a:buClrTx/>
              <a:buFontTx/>
              <a:buNone/>
            </a:pPr>
            <a:r>
              <a:rPr lang="de-DE" sz="2000" b="1" dirty="0" smtClean="0"/>
              <a:t>Gestaltungsmöglichkeiten</a:t>
            </a:r>
            <a:r>
              <a:rPr lang="de-DE" sz="2000" b="1" dirty="0"/>
              <a:t>	</a:t>
            </a:r>
            <a:r>
              <a:rPr lang="de-DE" sz="2000" b="1" dirty="0" smtClean="0"/>
              <a:t>	für Schulen erweitern</a:t>
            </a:r>
            <a:endParaRPr lang="de-DE" sz="20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20271" y="2460959"/>
            <a:ext cx="2376066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>
              <a:spcBef>
                <a:spcPts val="1250"/>
              </a:spcBef>
              <a:buClrTx/>
              <a:buFontTx/>
              <a:buNone/>
            </a:pPr>
            <a:r>
              <a:rPr lang="de-DE" sz="1700" b="1" dirty="0" smtClean="0"/>
              <a:t>(Schulen können auf regionale Besonderheiten eingehen)</a:t>
            </a:r>
            <a:endParaRPr lang="de-DE" sz="1700" b="1" dirty="0"/>
          </a:p>
        </p:txBody>
      </p:sp>
    </p:spTree>
    <p:extLst>
      <p:ext uri="{BB962C8B-B14F-4D97-AF65-F5344CB8AC3E}">
        <p14:creationId xmlns:p14="http://schemas.microsoft.com/office/powerpoint/2010/main" val="2792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04664"/>
            <a:ext cx="7239000" cy="135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cs typeface="Times New Roman" pitchFamily="16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476300" y="24650"/>
            <a:ext cx="8229600" cy="683334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650"/>
            <a:ext cx="6779997" cy="679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790"/>
            <a:ext cx="1691680" cy="101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5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04664"/>
            <a:ext cx="7239000" cy="135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cs typeface="Times New Roman" pitchFamily="16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476300" y="24650"/>
            <a:ext cx="8229600" cy="683334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-58949"/>
            <a:ext cx="6242839" cy="700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34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04664"/>
            <a:ext cx="7239000" cy="135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cs typeface="Times New Roman" pitchFamily="16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476300" y="24650"/>
            <a:ext cx="8229600" cy="683334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b="1" dirty="0"/>
          </a:p>
        </p:txBody>
      </p:sp>
      <p:pic>
        <p:nvPicPr>
          <p:cNvPr id="2050" name="Picture 2" descr="D:\_Aktenkoffer SD Karte\Ch. Arzt Schule\Ecuador\2. Einsatz Ecuador 2015.03\Schulungsunterlagen\Lernorte Ecuador aus 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412776"/>
            <a:ext cx="915109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" y="188640"/>
            <a:ext cx="1758840" cy="117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04664"/>
            <a:ext cx="7239000" cy="135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cs typeface="Times New Roman" pitchFamily="16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476300" y="24650"/>
            <a:ext cx="8229600" cy="683334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81" y="-37508"/>
            <a:ext cx="5328592" cy="267812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27" y="2637134"/>
            <a:ext cx="5337046" cy="51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6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de-DE" dirty="0" smtClean="0"/>
              <a:t>Grundsätze des Lernfeldkonzeptes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1196752"/>
            <a:ext cx="836959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Lernen soll möglichst auf </a:t>
            </a:r>
            <a:r>
              <a:rPr lang="de-DE" sz="2200" b="1" dirty="0" smtClean="0">
                <a:latin typeface="Arial" pitchFamily="34" charset="0"/>
                <a:cs typeface="Arial" pitchFamily="34" charset="0"/>
              </a:rPr>
              <a:t>betrieblichen Handlungen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basieren</a:t>
            </a:r>
          </a:p>
          <a:p>
            <a:endParaRPr lang="de-DE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Es sollten den Schülern </a:t>
            </a:r>
            <a:r>
              <a:rPr lang="de-DE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Probleme bereitet werden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 die</a:t>
            </a:r>
          </a:p>
          <a:p>
            <a:pPr marL="342900" indent="-342900">
              <a:buFontTx/>
              <a:buChar char="-"/>
            </a:pPr>
            <a:r>
              <a:rPr lang="de-DE" sz="2200" b="1" dirty="0" smtClean="0">
                <a:latin typeface="Arial" pitchFamily="34" charset="0"/>
                <a:cs typeface="Arial" pitchFamily="34" charset="0"/>
              </a:rPr>
              <a:t>praxisnah,</a:t>
            </a:r>
          </a:p>
          <a:p>
            <a:pPr marL="342900" indent="-342900">
              <a:buFontTx/>
              <a:buChar char="-"/>
            </a:pPr>
            <a:r>
              <a:rPr lang="de-DE" sz="2200" b="1" dirty="0" smtClean="0">
                <a:latin typeface="Arial" pitchFamily="34" charset="0"/>
                <a:cs typeface="Arial" pitchFamily="34" charset="0"/>
              </a:rPr>
              <a:t>interessant,</a:t>
            </a:r>
          </a:p>
          <a:p>
            <a:pPr marL="342900" indent="-342900">
              <a:buFontTx/>
              <a:buChar char="-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 weiten Teilen </a:t>
            </a:r>
            <a:r>
              <a:rPr lang="de-DE" sz="2200" b="1" dirty="0" smtClean="0">
                <a:latin typeface="Arial" pitchFamily="34" charset="0"/>
                <a:cs typeface="Arial" pitchFamily="34" charset="0"/>
              </a:rPr>
              <a:t>selbstständig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 von den Schülern lösbar</a:t>
            </a:r>
          </a:p>
          <a:p>
            <a:pPr marL="342900" indent="-342900">
              <a:buFontTx/>
              <a:buChar char="-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auf </a:t>
            </a:r>
            <a:r>
              <a:rPr lang="de-DE" sz="2200" b="1" dirty="0" smtClean="0">
                <a:latin typeface="Arial" pitchFamily="34" charset="0"/>
                <a:cs typeface="Arial" pitchFamily="34" charset="0"/>
              </a:rPr>
              <a:t>unterschiedliche Arten 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lösbar sein sollen</a:t>
            </a:r>
          </a:p>
          <a:p>
            <a:r>
              <a:rPr lang="de-DE" sz="2200" b="1" dirty="0" smtClean="0">
                <a:latin typeface="Arial" pitchFamily="34" charset="0"/>
                <a:cs typeface="Arial" pitchFamily="34" charset="0"/>
              </a:rPr>
              <a:t>Fehler sind erlaubt</a:t>
            </a:r>
            <a:r>
              <a:rPr lang="de-DE" sz="2200" dirty="0" smtClean="0">
                <a:latin typeface="Arial" pitchFamily="34" charset="0"/>
                <a:cs typeface="Arial" pitchFamily="34" charset="0"/>
              </a:rPr>
              <a:t>, ggf. sogar geplant und gewollt. </a:t>
            </a:r>
          </a:p>
          <a:p>
            <a:pPr marL="342900" indent="-342900">
              <a:buFontTx/>
              <a:buChar char="-"/>
            </a:pPr>
            <a:endParaRPr lang="de-DE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Die Problemlösung oder das Produkt soll</a:t>
            </a:r>
          </a:p>
          <a:p>
            <a:pPr marL="342900" indent="-342900">
              <a:buFontTx/>
              <a:buChar char="-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überprüfbar und/oder mit anderen Lösungen vergleichbar sein.</a:t>
            </a:r>
          </a:p>
          <a:p>
            <a:pPr marL="342900" indent="-342900">
              <a:buFontTx/>
              <a:buChar char="-"/>
            </a:pPr>
            <a:endParaRPr lang="de-DE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Zum Schluss sollte der Lösungsweg reflektiert werden, </a:t>
            </a:r>
          </a:p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um die Vorgehensweise zu optimieren</a:t>
            </a:r>
          </a:p>
          <a:p>
            <a:pPr marL="342900" indent="-342900">
              <a:buFontTx/>
              <a:buChar char="-"/>
            </a:pPr>
            <a:endParaRPr lang="de-DE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</Words>
  <Application>Microsoft Office PowerPoint</Application>
  <PresentationFormat>Bildschirmpräsentation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Christoph Arzt Studium: Maschinenbau und Physik Lehramt in Essen seit 1989 Lehrer an der Mies-van-der-Rohe-Schule in Aachen </vt:lpstr>
      <vt:lpstr>Christoph Arzt Studium: Maschinenbau und Physik Lehramt in Essen seit 1989 Lehrer an der Mies-van-der-Rohe-Schule in Aachen </vt:lpstr>
      <vt:lpstr>PowerPoint-Präsentation</vt:lpstr>
      <vt:lpstr>PowerPoint-Präsentation</vt:lpstr>
      <vt:lpstr>Christoph Arzt Studium: Maschinenbau und Physik Lehramt in Essen seit 1989 Lehrer an der Mies-van-der-Rohe-Schule in Aachen </vt:lpstr>
      <vt:lpstr>Christoph Arzt Studium: Maschinenbau und Physik Lehramt in Essen seit 1989 Lehrer an der Mies-van-der-Rohe-Schule in Aachen </vt:lpstr>
      <vt:lpstr>Christoph Arzt Studium: Maschinenbau und Physik Lehramt in Essen seit 1989 Lehrer an der Mies-van-der-Rohe-Schule in Aachen </vt:lpstr>
      <vt:lpstr>Christoph Arzt Studium: Maschinenbau und Physik Lehramt in Essen seit 1989 Lehrer an der Mies-van-der-Rohe-Schule in Aachen </vt:lpstr>
      <vt:lpstr>Grundsätze des Lernfeldkonzeptes</vt:lpstr>
      <vt:lpstr>PowerPoint-Präsentation</vt:lpstr>
      <vt:lpstr>Viel Spaß und einen guten Einblick in das Lehrerdasein!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 Arzt Studium: Maschinenbau und Physik Lehramt in Essen seit 1989 Lehrer an der Mies-van-der-Rohe-Schule in Aachen </dc:title>
  <dc:creator>Christoph</dc:creator>
  <cp:lastModifiedBy>Christoph</cp:lastModifiedBy>
  <cp:revision>30</cp:revision>
  <dcterms:created xsi:type="dcterms:W3CDTF">2014-12-29T17:22:58Z</dcterms:created>
  <dcterms:modified xsi:type="dcterms:W3CDTF">2015-02-01T13:32:38Z</dcterms:modified>
</cp:coreProperties>
</file>