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65" r:id="rId4"/>
    <p:sldId id="264" r:id="rId5"/>
    <p:sldId id="270" r:id="rId6"/>
    <p:sldId id="272" r:id="rId7"/>
    <p:sldId id="271" r:id="rId8"/>
    <p:sldId id="273" r:id="rId9"/>
    <p:sldId id="267" r:id="rId10"/>
    <p:sldId id="268" r:id="rId11"/>
    <p:sldId id="263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14" autoAdjust="0"/>
  </p:normalViewPr>
  <p:slideViewPr>
    <p:cSldViewPr>
      <p:cViewPr varScale="1">
        <p:scale>
          <a:sx n="77" d="100"/>
          <a:sy n="77" d="100"/>
        </p:scale>
        <p:origin x="-941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3D0F-21AE-4B1F-BB11-7B92DC57DD85}" type="datetimeFigureOut">
              <a:rPr lang="de-DE" smtClean="0"/>
              <a:t>01.02.2015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0F8-2DE2-43A1-9624-D9EFC910C3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7049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13D0F-21AE-4B1F-BB11-7B92DC57DD85}" type="datetimeFigureOut">
              <a:rPr lang="de-DE" smtClean="0"/>
              <a:t>01.02.2015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7A0F8-2DE2-43A1-9624-D9EFC910C3D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4868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1600" y="404664"/>
            <a:ext cx="7239000" cy="135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spcBef>
                <a:spcPts val="8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Microsoft YaHei" charset="0"/>
                <a:cs typeface="Arial" pitchFamily="34" charset="0"/>
              </a:rPr>
              <a:t>Das: </a:t>
            </a:r>
            <a:endParaRPr lang="de-DE" sz="32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6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Microsoft YaHei" charset="0"/>
                <a:cs typeface="Arial" pitchFamily="34" charset="0"/>
              </a:rPr>
              <a:t>Lernfeldkonzept</a:t>
            </a:r>
          </a:p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cs typeface="Times New Roman" pitchFamily="16" charset="0"/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>
          <a:xfrm>
            <a:off x="395536" y="1916832"/>
            <a:ext cx="8310364" cy="3889102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 smtClean="0"/>
              <a:t>Früher:  </a:t>
            </a:r>
            <a:endParaRPr lang="de-DE" b="1" dirty="0" smtClean="0"/>
          </a:p>
          <a:p>
            <a:pPr marL="0" indent="0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/>
              <a:t>	</a:t>
            </a:r>
            <a:r>
              <a:rPr lang="de-DE" b="1" dirty="0" smtClean="0"/>
              <a:t>Schüler </a:t>
            </a:r>
            <a:r>
              <a:rPr lang="de-DE" b="1" dirty="0" smtClean="0"/>
              <a:t>sollen möglichst umfassende </a:t>
            </a:r>
            <a:r>
              <a:rPr lang="de-DE" b="1" dirty="0" smtClean="0"/>
              <a:t>	Fachkenntnisse </a:t>
            </a:r>
            <a:r>
              <a:rPr lang="de-DE" b="1" dirty="0" smtClean="0"/>
              <a:t>erlangen sollten.</a:t>
            </a:r>
          </a:p>
          <a:p>
            <a:pPr marL="341313" indent="-341313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 smtClean="0"/>
              <a:t>Heute:   </a:t>
            </a:r>
            <a:endParaRPr lang="de-DE" b="1" dirty="0" smtClean="0"/>
          </a:p>
          <a:p>
            <a:pPr marL="0" indent="0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/>
              <a:t>	</a:t>
            </a:r>
            <a:r>
              <a:rPr lang="de-DE" b="1" dirty="0" smtClean="0"/>
              <a:t>Erlernen </a:t>
            </a:r>
            <a:r>
              <a:rPr lang="de-DE" b="1" dirty="0" smtClean="0"/>
              <a:t>von Fähigkeiten,  sich Dinge selber </a:t>
            </a:r>
            <a:r>
              <a:rPr lang="de-DE" b="1" dirty="0" smtClean="0"/>
              <a:t>	anzueignen </a:t>
            </a:r>
            <a:r>
              <a:rPr lang="de-DE" b="1" dirty="0" smtClean="0"/>
              <a:t>und Probleme selbstständig zu </a:t>
            </a:r>
            <a:r>
              <a:rPr lang="de-DE" b="1" dirty="0" smtClean="0"/>
              <a:t>	lösen</a:t>
            </a:r>
            <a:r>
              <a:rPr lang="de-DE" b="1" dirty="0" smtClean="0"/>
              <a:t>. </a:t>
            </a:r>
          </a:p>
          <a:p>
            <a:pPr marL="0" indent="0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/>
              <a:t>	</a:t>
            </a:r>
            <a:r>
              <a:rPr lang="de-DE" b="1" dirty="0" smtClean="0"/>
              <a:t>(„</a:t>
            </a:r>
            <a:r>
              <a:rPr lang="de-DE" b="1" dirty="0" smtClean="0"/>
              <a:t>Handlungskompetenz“).</a:t>
            </a:r>
          </a:p>
          <a:p>
            <a:pPr marL="341313" indent="-341313"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80583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692696"/>
            <a:ext cx="3810000" cy="285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580762" y="548680"/>
            <a:ext cx="398218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Diskussionspunkt:</a:t>
            </a:r>
          </a:p>
          <a:p>
            <a:endParaRPr lang="de-DE" sz="3000" dirty="0">
              <a:latin typeface="Arial" pitchFamily="34" charset="0"/>
              <a:cs typeface="Arial" pitchFamily="34" charset="0"/>
            </a:endParaRPr>
          </a:p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Welche Rolle spielt </a:t>
            </a:r>
          </a:p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ein Lehrer im </a:t>
            </a:r>
          </a:p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handlungsorientierten </a:t>
            </a:r>
          </a:p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Unterricht? </a:t>
            </a:r>
            <a:endParaRPr lang="de-DE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D:\Bilder\_Christoph LG 2\20141201_1334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62" y="4221088"/>
            <a:ext cx="3418435" cy="1922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4670014" y="4443859"/>
            <a:ext cx="281038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Welche Rolle </a:t>
            </a:r>
          </a:p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bekommen die </a:t>
            </a:r>
          </a:p>
          <a:p>
            <a:r>
              <a:rPr lang="de-DE" sz="3000" dirty="0" smtClean="0">
                <a:latin typeface="Arial" pitchFamily="34" charset="0"/>
                <a:cs typeface="Arial" pitchFamily="34" charset="0"/>
              </a:rPr>
              <a:t>Schüler?</a:t>
            </a:r>
          </a:p>
        </p:txBody>
      </p:sp>
    </p:spTree>
    <p:extLst>
      <p:ext uri="{BB962C8B-B14F-4D97-AF65-F5344CB8AC3E}">
        <p14:creationId xmlns:p14="http://schemas.microsoft.com/office/powerpoint/2010/main" val="42751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None/>
              <a:tabLst>
                <a:tab pos="0" algn="l"/>
                <a:tab pos="447671" algn="l"/>
                <a:tab pos="895353" algn="l"/>
                <a:tab pos="1344616" algn="l"/>
                <a:tab pos="1793879" algn="l"/>
                <a:tab pos="2243142" algn="l"/>
                <a:tab pos="2692395" algn="l"/>
                <a:tab pos="3141658" algn="l"/>
                <a:tab pos="3590921" algn="l"/>
                <a:tab pos="4040184" algn="l"/>
                <a:tab pos="4489447" algn="l"/>
                <a:tab pos="4938710" algn="l"/>
                <a:tab pos="5387973" algn="l"/>
                <a:tab pos="5838828" algn="l"/>
                <a:tab pos="6288091" algn="l"/>
                <a:tab pos="6737354" algn="l"/>
                <a:tab pos="7186617" algn="l"/>
                <a:tab pos="7635870" algn="l"/>
                <a:tab pos="8085133" algn="l"/>
                <a:tab pos="8534396" algn="l"/>
                <a:tab pos="8983659" algn="l"/>
              </a:tabLst>
            </a:pPr>
            <a:r>
              <a:rPr lang="de-DE" sz="3200" b="1" dirty="0" smtClean="0">
                <a:ea typeface="Arial Unicode MS" pitchFamily="34"/>
                <a:cs typeface="Lucida Sans Unicode" pitchFamily="34"/>
              </a:rPr>
              <a:t>Viel Spaß und einen guten Einblick in das Lehrerdasein!</a:t>
            </a:r>
            <a:endParaRPr lang="de-DE" sz="3200" b="1" dirty="0">
              <a:ea typeface="Arial Unicode MS" pitchFamily="34"/>
              <a:cs typeface="Lucida Sans Unicode" pitchFamily="34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1187624" y="945063"/>
            <a:ext cx="451053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500" dirty="0" smtClean="0"/>
              <a:t>Haben Sie Fragen?</a:t>
            </a:r>
            <a:endParaRPr lang="de-DE" sz="4500" dirty="0"/>
          </a:p>
        </p:txBody>
      </p:sp>
      <p:pic>
        <p:nvPicPr>
          <p:cNvPr id="7170" name="Picture 2" descr="https://encrypted-tbn2.gstatic.com/images?q=tbn:ANd9GcSsuZzFtwLjrbK34yvvf-nqWDAhFX7dz22d-VmSSZBdexhvWW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140963"/>
            <a:ext cx="4078482" cy="368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12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1600" y="404664"/>
            <a:ext cx="7239000" cy="135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6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Microsoft YaHei" charset="0"/>
                <a:cs typeface="Arial" pitchFamily="34" charset="0"/>
              </a:rPr>
              <a:t>Lernfeldkonzept</a:t>
            </a:r>
            <a:endParaRPr lang="de-DE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cs typeface="Times New Roman" pitchFamily="16" charset="0"/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>
          <a:xfrm>
            <a:off x="488065" y="1082080"/>
            <a:ext cx="8229600" cy="4824536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 smtClean="0"/>
              <a:t>Schüler lösen </a:t>
            </a:r>
            <a:r>
              <a:rPr lang="de-DE" b="1" dirty="0" smtClean="0">
                <a:solidFill>
                  <a:srgbClr val="FF0000"/>
                </a:solidFill>
              </a:rPr>
              <a:t>Probleme</a:t>
            </a:r>
            <a:r>
              <a:rPr lang="de-DE" b="1" dirty="0" smtClean="0"/>
              <a:t>, die </a:t>
            </a:r>
            <a:r>
              <a:rPr lang="de-DE" b="1" dirty="0" smtClean="0"/>
              <a:t>sich aus Teilen </a:t>
            </a:r>
            <a:r>
              <a:rPr lang="de-DE" b="1" dirty="0" smtClean="0">
                <a:solidFill>
                  <a:srgbClr val="FF0000"/>
                </a:solidFill>
              </a:rPr>
              <a:t>vieler Unterrichtsfächer </a:t>
            </a:r>
            <a:r>
              <a:rPr lang="de-DE" b="1" dirty="0" smtClean="0"/>
              <a:t>zusammensetzen.</a:t>
            </a:r>
          </a:p>
          <a:p>
            <a:pPr marL="341313" indent="-341313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 smtClean="0"/>
              <a:t>Lernfeld:  Gruppen von Lerninhalten, die  </a:t>
            </a:r>
            <a:r>
              <a:rPr lang="de-DE" b="1" dirty="0" smtClean="0">
                <a:solidFill>
                  <a:srgbClr val="FF0000"/>
                </a:solidFill>
              </a:rPr>
              <a:t>betrieblichen </a:t>
            </a:r>
            <a:r>
              <a:rPr lang="de-DE" b="1" dirty="0" smtClean="0">
                <a:solidFill>
                  <a:srgbClr val="FF0000"/>
                </a:solidFill>
              </a:rPr>
              <a:t>Handlungen </a:t>
            </a:r>
            <a:r>
              <a:rPr lang="de-DE" b="1" dirty="0" smtClean="0"/>
              <a:t>zugeordnet sind. </a:t>
            </a:r>
          </a:p>
          <a:p>
            <a:pPr marL="341313" indent="-341313">
              <a:buFont typeface="Comic Sans MS" pitchFamily="6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 smtClean="0"/>
              <a:t>Kernfrage:</a:t>
            </a:r>
          </a:p>
          <a:p>
            <a:pPr marL="0" indent="0" algn="ctr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e-DE" b="1" dirty="0" smtClean="0">
                <a:solidFill>
                  <a:srgbClr val="FF0000"/>
                </a:solidFill>
              </a:rPr>
              <a:t>„</a:t>
            </a:r>
            <a:r>
              <a:rPr lang="de-DE" b="1" dirty="0" smtClean="0">
                <a:solidFill>
                  <a:srgbClr val="FF0000"/>
                </a:solidFill>
              </a:rPr>
              <a:t>Welche Qualifikation soll ein Schüler haben, um </a:t>
            </a:r>
            <a:r>
              <a:rPr lang="de-DE" b="1" dirty="0" smtClean="0">
                <a:solidFill>
                  <a:srgbClr val="FF0000"/>
                </a:solidFill>
              </a:rPr>
              <a:t>bestimmte Tätigkeiten </a:t>
            </a:r>
            <a:r>
              <a:rPr lang="de-DE" b="1" dirty="0" smtClean="0">
                <a:solidFill>
                  <a:srgbClr val="FF0000"/>
                </a:solidFill>
              </a:rPr>
              <a:t>im Betrieb </a:t>
            </a:r>
            <a:r>
              <a:rPr lang="de-DE" b="1" dirty="0" smtClean="0">
                <a:solidFill>
                  <a:srgbClr val="FF0000"/>
                </a:solidFill>
              </a:rPr>
              <a:t>durch-führen </a:t>
            </a:r>
            <a:r>
              <a:rPr lang="de-DE" b="1" dirty="0" smtClean="0">
                <a:solidFill>
                  <a:srgbClr val="FF0000"/>
                </a:solidFill>
              </a:rPr>
              <a:t>zu können?“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8159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0825" y="260350"/>
            <a:ext cx="84978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28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Alter Rahmenlehrplan      Neuer Rahmenlehrplan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79388" y="1052513"/>
            <a:ext cx="4316412" cy="547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u="sng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Grundsätzliche Orientierung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Wissenschaftsorientierung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Fachsystematisch gegliederter Lehrplan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de-DE" sz="2000" b="1" u="sng" dirty="0" smtClean="0">
              <a:solidFill>
                <a:srgbClr val="000000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u="sng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Struktur</a:t>
            </a:r>
            <a:endParaRPr lang="de-DE" sz="2000" b="1" u="sng" dirty="0">
              <a:solidFill>
                <a:srgbClr val="000000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Lerngebiete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Lernziele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und </a:t>
            </a:r>
          </a:p>
          <a:p>
            <a:pPr marL="1587">
              <a:lnSpc>
                <a:spcPct val="90000"/>
              </a:lnSpc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	</a:t>
            </a:r>
            <a:r>
              <a:rPr lang="de-DE" sz="2000" b="1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Fachinhalte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de-DE" sz="2000" b="1" dirty="0">
              <a:solidFill>
                <a:srgbClr val="000000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de-DE" sz="2000" b="1" u="sng" dirty="0" smtClean="0">
              <a:solidFill>
                <a:srgbClr val="000000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de-DE" sz="2000" b="1" u="sng" dirty="0">
              <a:solidFill>
                <a:srgbClr val="000000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u="sng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Didaktische </a:t>
            </a:r>
            <a:r>
              <a:rPr lang="de-DE" sz="2000" b="1" u="sng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Prinzipien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Fächerbezogenes Unterrichten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Keine methodischen Vorgaben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0" y="1052513"/>
            <a:ext cx="43211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u="sng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Grundsätzliche Orientierung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Berufliche Aufgaben und Problemstellungen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Arbeits- und prozessorientierte Grundlagen des Berufes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u="sng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Struktur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Lernfelder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offene Zielformulierungen und 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Inhalte </a:t>
            </a: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aus dem Beruf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Kompetenzen (Handlungskompetenz, Sozialkompetenz und Humankompetenz)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b="1" u="sng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Didaktische Prinzipien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Fächerübergreifender </a:t>
            </a:r>
            <a:r>
              <a:rPr lang="de-DE" sz="2000" dirty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Unterricht</a:t>
            </a:r>
          </a:p>
          <a:p>
            <a:pPr marL="342900" indent="-341313">
              <a:lnSpc>
                <a:spcPct val="90000"/>
              </a:lnSpc>
              <a:spcBef>
                <a:spcPts val="500"/>
              </a:spcBef>
              <a:buFont typeface="Comic Sans MS" pitchFamily="64" charset="0"/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de-DE" sz="2000" dirty="0" smtClean="0">
                <a:solidFill>
                  <a:srgbClr val="000000"/>
                </a:solidFill>
                <a:latin typeface="Arial" pitchFamily="34" charset="0"/>
                <a:ea typeface="Microsoft YaHei" charset="0"/>
                <a:cs typeface="Arial" pitchFamily="34" charset="0"/>
              </a:rPr>
              <a:t>Einsatz „vollständiger Handlungen“</a:t>
            </a:r>
            <a:endParaRPr lang="de-DE" sz="2000" dirty="0">
              <a:solidFill>
                <a:srgbClr val="000000"/>
              </a:solidFill>
              <a:latin typeface="Arial" pitchFamily="34" charset="0"/>
              <a:ea typeface="Microsoft YaHei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38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0" y="150813"/>
            <a:ext cx="9144000" cy="16002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e-DE" sz="3500" b="1" dirty="0" smtClean="0"/>
              <a:t>Leitende Aspekte des Lernfeldkonzeptes</a:t>
            </a:r>
            <a:endParaRPr lang="de-DE" sz="3500" b="1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3117850" y="2349500"/>
            <a:ext cx="949325" cy="1655763"/>
          </a:xfrm>
          <a:prstGeom prst="curvedRightArrow">
            <a:avLst>
              <a:gd name="adj1" fmla="val 34883"/>
              <a:gd name="adj2" fmla="val 69766"/>
              <a:gd name="adj3" fmla="val 33333"/>
            </a:avLst>
          </a:prstGeom>
          <a:solidFill>
            <a:srgbClr val="FFEF66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6060000">
            <a:off x="4554538" y="1377950"/>
            <a:ext cx="550862" cy="2211388"/>
          </a:xfrm>
          <a:prstGeom prst="curvedRightArrow">
            <a:avLst>
              <a:gd name="adj1" fmla="val 80288"/>
              <a:gd name="adj2" fmla="val 160577"/>
              <a:gd name="adj3" fmla="val 33333"/>
            </a:avLst>
          </a:prstGeom>
          <a:solidFill>
            <a:srgbClr val="FFEF66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 rot="14880000">
            <a:off x="4587081" y="2343944"/>
            <a:ext cx="936625" cy="2554288"/>
          </a:xfrm>
          <a:prstGeom prst="curvedRightArrow">
            <a:avLst>
              <a:gd name="adj1" fmla="val 54542"/>
              <a:gd name="adj2" fmla="val 109085"/>
              <a:gd name="adj3" fmla="val 33333"/>
            </a:avLst>
          </a:prstGeom>
          <a:solidFill>
            <a:srgbClr val="FFEF66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43608" y="2460959"/>
            <a:ext cx="237648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de-DE" sz="2000" b="1" dirty="0"/>
              <a:t>Berufs-/Praxis-/ Realitätsbezug verstärken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556078" y="4437112"/>
            <a:ext cx="3752226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>
              <a:spcBef>
                <a:spcPts val="1250"/>
              </a:spcBef>
              <a:buClrTx/>
              <a:buFontTx/>
              <a:buNone/>
            </a:pPr>
            <a:r>
              <a:rPr lang="de-DE" sz="2000" b="1" dirty="0"/>
              <a:t>Handlungsorientierte, selbstständige Lernprozesse unterstützen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572000" y="1647263"/>
            <a:ext cx="3455987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algn="r">
              <a:spcBef>
                <a:spcPts val="1250"/>
              </a:spcBef>
              <a:buClrTx/>
              <a:buFontTx/>
              <a:buNone/>
            </a:pPr>
            <a:r>
              <a:rPr lang="de-DE" sz="2000" b="1" dirty="0" smtClean="0"/>
              <a:t>Gestaltungsmöglichkeiten</a:t>
            </a:r>
            <a:r>
              <a:rPr lang="de-DE" sz="2000" b="1" dirty="0"/>
              <a:t>	</a:t>
            </a:r>
            <a:r>
              <a:rPr lang="de-DE" sz="2000" b="1" dirty="0" smtClean="0"/>
              <a:t>	für Schulen erweitern</a:t>
            </a:r>
            <a:endParaRPr lang="de-DE" sz="2000" b="1" dirty="0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20271" y="2460959"/>
            <a:ext cx="2376066" cy="114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algn="r">
              <a:spcBef>
                <a:spcPts val="1250"/>
              </a:spcBef>
              <a:buClrTx/>
              <a:buFontTx/>
              <a:buNone/>
            </a:pPr>
            <a:r>
              <a:rPr lang="de-DE" sz="1700" b="1" dirty="0" smtClean="0"/>
              <a:t>(Schulen können auf regionale Besonderheiten eingehen)</a:t>
            </a:r>
            <a:endParaRPr lang="de-DE" sz="1700" b="1" dirty="0"/>
          </a:p>
        </p:txBody>
      </p:sp>
    </p:spTree>
    <p:extLst>
      <p:ext uri="{BB962C8B-B14F-4D97-AF65-F5344CB8AC3E}">
        <p14:creationId xmlns:p14="http://schemas.microsoft.com/office/powerpoint/2010/main" val="27928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1600" y="404664"/>
            <a:ext cx="7239000" cy="135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cs typeface="Times New Roman" pitchFamily="16" charset="0"/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>
          <a:xfrm>
            <a:off x="476300" y="24650"/>
            <a:ext cx="8229600" cy="6833349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650"/>
            <a:ext cx="6779997" cy="679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24790"/>
            <a:ext cx="1691680" cy="101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15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1600" y="404664"/>
            <a:ext cx="7239000" cy="135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cs typeface="Times New Roman" pitchFamily="16" charset="0"/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>
          <a:xfrm>
            <a:off x="476300" y="24650"/>
            <a:ext cx="8229600" cy="6833349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-58949"/>
            <a:ext cx="6242839" cy="7000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934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1600" y="404664"/>
            <a:ext cx="7239000" cy="135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cs typeface="Times New Roman" pitchFamily="16" charset="0"/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>
          <a:xfrm>
            <a:off x="476300" y="24650"/>
            <a:ext cx="8229600" cy="6833349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b="1" dirty="0"/>
          </a:p>
        </p:txBody>
      </p:sp>
      <p:pic>
        <p:nvPicPr>
          <p:cNvPr id="2050" name="Picture 2" descr="D:\_Aktenkoffer SD Karte\Ch. Arzt Schule\Ecuador\2. Einsatz Ecuador 2015.03\Schulungsunterlagen\Lernorte Ecuador aus L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" y="1412776"/>
            <a:ext cx="915109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80" y="188640"/>
            <a:ext cx="1758840" cy="1172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671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de-DE" sz="3000" dirty="0" smtClean="0"/>
              <a:t>Christoph Arzt</a:t>
            </a:r>
            <a:br>
              <a:rPr lang="de-DE" sz="3000" dirty="0" smtClean="0"/>
            </a:br>
            <a:r>
              <a:rPr lang="de-DE" sz="2400" dirty="0" smtClean="0"/>
              <a:t>Studium: Maschinenbau und Physik Lehramt in Essen</a:t>
            </a:r>
            <a:br>
              <a:rPr lang="de-DE" sz="2400" dirty="0" smtClean="0"/>
            </a:br>
            <a:r>
              <a:rPr lang="de-DE" sz="2400" dirty="0" smtClean="0"/>
              <a:t>seit 1989 Lehrer an der Mies-van-der-Rohe-Schule in Aachen </a:t>
            </a:r>
            <a:endParaRPr lang="de-DE" sz="2400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971600" y="404664"/>
            <a:ext cx="7239000" cy="135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spcBef>
                <a:spcPts val="9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3600" b="1" u="sng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 algn="ctr">
              <a:spcBef>
                <a:spcPts val="7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8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ea typeface="Microsoft YaHei" charset="0"/>
              <a:cs typeface="Microsoft YaHei" charset="0"/>
            </a:endParaRPr>
          </a:p>
          <a:p>
            <a:pPr>
              <a:spcBef>
                <a:spcPts val="6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de-DE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4" charset="0"/>
              <a:cs typeface="Times New Roman" pitchFamily="16" charset="0"/>
            </a:endParaRPr>
          </a:p>
        </p:txBody>
      </p:sp>
      <p:sp>
        <p:nvSpPr>
          <p:cNvPr id="8" name="Rectangle 1"/>
          <p:cNvSpPr txBox="1">
            <a:spLocks noChangeArrowheads="1"/>
          </p:cNvSpPr>
          <p:nvPr/>
        </p:nvSpPr>
        <p:spPr>
          <a:xfrm>
            <a:off x="476300" y="24650"/>
            <a:ext cx="8229600" cy="6833349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1313" indent="-341313">
              <a:buFont typeface="Comic Sans MS" pitchFamily="6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e-DE" b="1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8081" y="-37508"/>
            <a:ext cx="5328592" cy="2678124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27" y="2637134"/>
            <a:ext cx="5337046" cy="512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6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000"/>
    </mc:Choice>
    <mc:Fallback xmlns="">
      <p:transition spd="slow" advTm="4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de-DE" dirty="0" smtClean="0"/>
              <a:t>Grundsätze des Lernfeldkonzeptes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539552" y="1196752"/>
            <a:ext cx="8369599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Lernen soll möglichst auf </a:t>
            </a:r>
            <a:r>
              <a:rPr lang="de-DE" sz="2200" b="1" dirty="0" smtClean="0">
                <a:latin typeface="Arial" pitchFamily="34" charset="0"/>
                <a:cs typeface="Arial" pitchFamily="34" charset="0"/>
              </a:rPr>
              <a:t>betrieblichen Handlungen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basieren</a:t>
            </a:r>
          </a:p>
          <a:p>
            <a:endParaRPr lang="de-DE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Es sollten den Schülern </a:t>
            </a:r>
            <a:r>
              <a:rPr lang="de-DE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Probleme bereitet werden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 die</a:t>
            </a:r>
          </a:p>
          <a:p>
            <a:pPr marL="342900" indent="-342900">
              <a:buFontTx/>
              <a:buChar char="-"/>
            </a:pPr>
            <a:r>
              <a:rPr lang="de-DE" sz="2200" b="1" dirty="0" smtClean="0">
                <a:latin typeface="Arial" pitchFamily="34" charset="0"/>
                <a:cs typeface="Arial" pitchFamily="34" charset="0"/>
              </a:rPr>
              <a:t>praxisnah,</a:t>
            </a:r>
          </a:p>
          <a:p>
            <a:pPr marL="342900" indent="-342900">
              <a:buFontTx/>
              <a:buChar char="-"/>
            </a:pPr>
            <a:r>
              <a:rPr lang="de-DE" sz="2200" b="1" dirty="0" smtClean="0">
                <a:latin typeface="Arial" pitchFamily="34" charset="0"/>
                <a:cs typeface="Arial" pitchFamily="34" charset="0"/>
              </a:rPr>
              <a:t>interessant,</a:t>
            </a:r>
          </a:p>
          <a:p>
            <a:pPr marL="342900" indent="-342900">
              <a:buFontTx/>
              <a:buChar char="-"/>
            </a:pPr>
            <a:r>
              <a:rPr lang="de-DE" sz="2200" dirty="0" smtClean="0">
                <a:latin typeface="Arial" pitchFamily="34" charset="0"/>
                <a:cs typeface="Arial" pitchFamily="34" charset="0"/>
              </a:rPr>
              <a:t>in weiten Teilen </a:t>
            </a:r>
            <a:r>
              <a:rPr lang="de-DE" sz="2200" b="1" dirty="0" smtClean="0">
                <a:latin typeface="Arial" pitchFamily="34" charset="0"/>
                <a:cs typeface="Arial" pitchFamily="34" charset="0"/>
              </a:rPr>
              <a:t>selbstständig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 von den Schülern lösbar</a:t>
            </a:r>
          </a:p>
          <a:p>
            <a:pPr marL="342900" indent="-342900">
              <a:buFontTx/>
              <a:buChar char="-"/>
            </a:pPr>
            <a:r>
              <a:rPr lang="de-DE" sz="2200" dirty="0" smtClean="0">
                <a:latin typeface="Arial" pitchFamily="34" charset="0"/>
                <a:cs typeface="Arial" pitchFamily="34" charset="0"/>
              </a:rPr>
              <a:t>auf </a:t>
            </a:r>
            <a:r>
              <a:rPr lang="de-DE" sz="2200" b="1" dirty="0" smtClean="0">
                <a:latin typeface="Arial" pitchFamily="34" charset="0"/>
                <a:cs typeface="Arial" pitchFamily="34" charset="0"/>
              </a:rPr>
              <a:t>unterschiedliche Arten 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lösbar sein sollen</a:t>
            </a:r>
          </a:p>
          <a:p>
            <a:r>
              <a:rPr lang="de-DE" sz="2200" b="1" dirty="0" smtClean="0">
                <a:latin typeface="Arial" pitchFamily="34" charset="0"/>
                <a:cs typeface="Arial" pitchFamily="34" charset="0"/>
              </a:rPr>
              <a:t>Fehler sind erlaubt</a:t>
            </a:r>
            <a:r>
              <a:rPr lang="de-DE" sz="2200" dirty="0" smtClean="0">
                <a:latin typeface="Arial" pitchFamily="34" charset="0"/>
                <a:cs typeface="Arial" pitchFamily="34" charset="0"/>
              </a:rPr>
              <a:t>, ggf. sogar geplant und gewollt. </a:t>
            </a:r>
          </a:p>
          <a:p>
            <a:pPr marL="342900" indent="-342900">
              <a:buFontTx/>
              <a:buChar char="-"/>
            </a:pPr>
            <a:endParaRPr lang="de-DE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Die Problemlösung oder das Produkt soll</a:t>
            </a:r>
          </a:p>
          <a:p>
            <a:pPr marL="342900" indent="-342900">
              <a:buFontTx/>
              <a:buChar char="-"/>
            </a:pPr>
            <a:r>
              <a:rPr lang="de-DE" sz="2200" dirty="0" smtClean="0">
                <a:latin typeface="Arial" pitchFamily="34" charset="0"/>
                <a:cs typeface="Arial" pitchFamily="34" charset="0"/>
              </a:rPr>
              <a:t>überprüfbar und/oder mit anderen Lösungen vergleichbar sein.</a:t>
            </a:r>
          </a:p>
          <a:p>
            <a:pPr marL="342900" indent="-342900">
              <a:buFontTx/>
              <a:buChar char="-"/>
            </a:pPr>
            <a:endParaRPr lang="de-DE" sz="2200" dirty="0">
              <a:latin typeface="Arial" pitchFamily="34" charset="0"/>
              <a:cs typeface="Arial" pitchFamily="34" charset="0"/>
            </a:endParaRP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Zum Schluss sollte der Lösungsweg reflektiert werden, </a:t>
            </a:r>
          </a:p>
          <a:p>
            <a:r>
              <a:rPr lang="de-DE" sz="2200" dirty="0" smtClean="0">
                <a:latin typeface="Arial" pitchFamily="34" charset="0"/>
                <a:cs typeface="Arial" pitchFamily="34" charset="0"/>
              </a:rPr>
              <a:t>um die Vorgehensweise zu optimieren</a:t>
            </a:r>
          </a:p>
          <a:p>
            <a:pPr marL="342900" indent="-342900">
              <a:buFontTx/>
              <a:buChar char="-"/>
            </a:pPr>
            <a:endParaRPr lang="de-DE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7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243</Words>
  <Application>Microsoft Office PowerPoint</Application>
  <PresentationFormat>Bildschirmpräsentation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Larissa</vt:lpstr>
      <vt:lpstr>Christoph Arzt Studium: Maschinenbau und Physik Lehramt in Essen seit 1989 Lehrer an der Mies-van-der-Rohe-Schule in Aachen </vt:lpstr>
      <vt:lpstr>Christoph Arzt Studium: Maschinenbau und Physik Lehramt in Essen seit 1989 Lehrer an der Mies-van-der-Rohe-Schule in Aachen </vt:lpstr>
      <vt:lpstr>PowerPoint-Präsentation</vt:lpstr>
      <vt:lpstr>PowerPoint-Präsentation</vt:lpstr>
      <vt:lpstr>Christoph Arzt Studium: Maschinenbau und Physik Lehramt in Essen seit 1989 Lehrer an der Mies-van-der-Rohe-Schule in Aachen </vt:lpstr>
      <vt:lpstr>Christoph Arzt Studium: Maschinenbau und Physik Lehramt in Essen seit 1989 Lehrer an der Mies-van-der-Rohe-Schule in Aachen </vt:lpstr>
      <vt:lpstr>Christoph Arzt Studium: Maschinenbau und Physik Lehramt in Essen seit 1989 Lehrer an der Mies-van-der-Rohe-Schule in Aachen </vt:lpstr>
      <vt:lpstr>Christoph Arzt Studium: Maschinenbau und Physik Lehramt in Essen seit 1989 Lehrer an der Mies-van-der-Rohe-Schule in Aachen </vt:lpstr>
      <vt:lpstr>Grundsätze des Lernfeldkonzeptes</vt:lpstr>
      <vt:lpstr>PowerPoint-Präsentation</vt:lpstr>
      <vt:lpstr>Viel Spaß und einen guten Einblick in das Lehrerdasein!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Christoph Arzt Studium: Maschinenbau und Physik Lehramt in Essen seit 1989 Lehrer an der Mies-van-der-Rohe-Schule in Aachen </dc:title>
  <dc:creator>Christoph</dc:creator>
  <cp:lastModifiedBy>Christoph</cp:lastModifiedBy>
  <cp:revision>30</cp:revision>
  <dcterms:created xsi:type="dcterms:W3CDTF">2014-12-29T17:22:58Z</dcterms:created>
  <dcterms:modified xsi:type="dcterms:W3CDTF">2015-02-01T13:32:38Z</dcterms:modified>
</cp:coreProperties>
</file>