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76" r:id="rId5"/>
    <p:sldId id="277" r:id="rId6"/>
    <p:sldId id="278" r:id="rId7"/>
    <p:sldId id="281" r:id="rId8"/>
    <p:sldId id="282" r:id="rId9"/>
    <p:sldId id="280" r:id="rId10"/>
    <p:sldId id="279" r:id="rId11"/>
    <p:sldId id="283" r:id="rId12"/>
    <p:sldId id="285" r:id="rId13"/>
    <p:sldId id="289" r:id="rId14"/>
    <p:sldId id="290" r:id="rId15"/>
    <p:sldId id="291" r:id="rId16"/>
    <p:sldId id="297" r:id="rId17"/>
    <p:sldId id="286" r:id="rId18"/>
    <p:sldId id="284" r:id="rId19"/>
    <p:sldId id="293" r:id="rId20"/>
    <p:sldId id="287" r:id="rId21"/>
    <p:sldId id="294" r:id="rId22"/>
    <p:sldId id="295" r:id="rId23"/>
    <p:sldId id="292" r:id="rId24"/>
    <p:sldId id="296" r:id="rId25"/>
    <p:sldId id="298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1" autoAdjust="0"/>
    <p:restoredTop sz="94614" autoAdjust="0"/>
  </p:normalViewPr>
  <p:slideViewPr>
    <p:cSldViewPr>
      <p:cViewPr varScale="1">
        <p:scale>
          <a:sx n="77" d="100"/>
          <a:sy n="77" d="100"/>
        </p:scale>
        <p:origin x="-89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E8254-D56F-4DB6-ACB8-AB010C79A11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DF125A7-71E2-4496-BA28-DC1E2BDA7E06}">
      <dgm:prSet phldrT="[Text]" custT="1"/>
      <dgm:spPr/>
      <dgm:t>
        <a:bodyPr/>
        <a:lstStyle/>
        <a:p>
          <a:r>
            <a:rPr lang="de-DE" sz="2000" dirty="0" smtClean="0">
              <a:latin typeface="Arial" pitchFamily="34" charset="0"/>
              <a:cs typeface="Arial" pitchFamily="34" charset="0"/>
            </a:rPr>
            <a:t>Sozialform</a:t>
          </a:r>
        </a:p>
        <a:p>
          <a:r>
            <a:rPr lang="de-DE" sz="1400" dirty="0" smtClean="0"/>
            <a:t>Lehrervortrag</a:t>
          </a:r>
        </a:p>
        <a:p>
          <a:r>
            <a:rPr lang="de-DE" sz="1400" dirty="0" smtClean="0"/>
            <a:t>Einzelarbeit</a:t>
          </a:r>
        </a:p>
        <a:p>
          <a:r>
            <a:rPr lang="de-DE" sz="1400" dirty="0" smtClean="0"/>
            <a:t>Partnerarbeit</a:t>
          </a:r>
        </a:p>
        <a:p>
          <a:r>
            <a:rPr lang="de-DE" sz="1400" dirty="0" smtClean="0"/>
            <a:t>Gruppenarbeit</a:t>
          </a:r>
          <a:endParaRPr lang="de-DE" sz="1400" dirty="0"/>
        </a:p>
      </dgm:t>
    </dgm:pt>
    <dgm:pt modelId="{4308AFEA-8F1A-4FCE-9766-56BFB7B8D511}" type="parTrans" cxnId="{01EB5566-D2B5-4225-800E-216ACE737B02}">
      <dgm:prSet/>
      <dgm:spPr/>
      <dgm:t>
        <a:bodyPr/>
        <a:lstStyle/>
        <a:p>
          <a:endParaRPr lang="de-DE"/>
        </a:p>
      </dgm:t>
    </dgm:pt>
    <dgm:pt modelId="{5BFB64F3-216F-49F7-A4CD-8D3B0FEF4A14}" type="sibTrans" cxnId="{01EB5566-D2B5-4225-800E-216ACE737B02}">
      <dgm:prSet/>
      <dgm:spPr/>
      <dgm:t>
        <a:bodyPr/>
        <a:lstStyle/>
        <a:p>
          <a:endParaRPr lang="de-DE"/>
        </a:p>
      </dgm:t>
    </dgm:pt>
    <dgm:pt modelId="{D08450B2-9B5E-4297-9DA7-38C1BD8A4CCF}">
      <dgm:prSet phldrT="[Text]" custT="1"/>
      <dgm:spPr/>
      <dgm:t>
        <a:bodyPr/>
        <a:lstStyle/>
        <a:p>
          <a:r>
            <a:rPr lang="de-DE" sz="2800" dirty="0" smtClean="0">
              <a:latin typeface="Arial" pitchFamily="34" charset="0"/>
              <a:cs typeface="Arial" pitchFamily="34" charset="0"/>
            </a:rPr>
            <a:t>Unterrichtsplanung</a:t>
          </a:r>
          <a:endParaRPr lang="de-DE" sz="2800" dirty="0">
            <a:latin typeface="Arial" pitchFamily="34" charset="0"/>
            <a:cs typeface="Arial" pitchFamily="34" charset="0"/>
          </a:endParaRPr>
        </a:p>
      </dgm:t>
    </dgm:pt>
    <dgm:pt modelId="{EDAAAC1A-D492-4242-8B44-A8E0CF0BE673}" type="parTrans" cxnId="{2AD44CBF-B252-47D3-9F45-18925EFF065A}">
      <dgm:prSet/>
      <dgm:spPr/>
      <dgm:t>
        <a:bodyPr/>
        <a:lstStyle/>
        <a:p>
          <a:endParaRPr lang="de-DE"/>
        </a:p>
      </dgm:t>
    </dgm:pt>
    <dgm:pt modelId="{18F3A31A-0B8C-45CF-B985-52302060C990}" type="sibTrans" cxnId="{2AD44CBF-B252-47D3-9F45-18925EFF065A}">
      <dgm:prSet/>
      <dgm:spPr/>
      <dgm:t>
        <a:bodyPr/>
        <a:lstStyle/>
        <a:p>
          <a:endParaRPr lang="de-DE"/>
        </a:p>
      </dgm:t>
    </dgm:pt>
    <dgm:pt modelId="{F8B26CCC-AA46-4C0F-A5D0-50E2DEAED1AD}">
      <dgm:prSet phldrT="[Text]" custT="1"/>
      <dgm:spPr/>
      <dgm:t>
        <a:bodyPr/>
        <a:lstStyle/>
        <a:p>
          <a:r>
            <a:rPr lang="de-DE" sz="2000" dirty="0" smtClean="0">
              <a:latin typeface="Arial" pitchFamily="34" charset="0"/>
              <a:cs typeface="Arial" pitchFamily="34" charset="0"/>
            </a:rPr>
            <a:t>Unterrichtsmethode</a:t>
          </a:r>
        </a:p>
        <a:p>
          <a:r>
            <a:rPr lang="de-DE" sz="1800" dirty="0" smtClean="0">
              <a:latin typeface="Arial" pitchFamily="34" charset="0"/>
              <a:cs typeface="Arial" pitchFamily="34" charset="0"/>
            </a:rPr>
            <a:t>.....</a:t>
          </a:r>
        </a:p>
        <a:p>
          <a:r>
            <a:rPr lang="de-DE" sz="1800" dirty="0" smtClean="0">
              <a:latin typeface="Arial" pitchFamily="34" charset="0"/>
              <a:cs typeface="Arial" pitchFamily="34" charset="0"/>
            </a:rPr>
            <a:t>(sehr viele)</a:t>
          </a:r>
        </a:p>
        <a:p>
          <a:endParaRPr lang="de-DE" sz="1800" dirty="0">
            <a:latin typeface="Arial" pitchFamily="34" charset="0"/>
            <a:cs typeface="Arial" pitchFamily="34" charset="0"/>
          </a:endParaRPr>
        </a:p>
      </dgm:t>
    </dgm:pt>
    <dgm:pt modelId="{2DCEC7DF-5368-405D-9FC0-65421E26746C}" type="parTrans" cxnId="{C79E478E-4673-4A94-AB42-2167826711DC}">
      <dgm:prSet/>
      <dgm:spPr/>
      <dgm:t>
        <a:bodyPr/>
        <a:lstStyle/>
        <a:p>
          <a:endParaRPr lang="de-DE"/>
        </a:p>
      </dgm:t>
    </dgm:pt>
    <dgm:pt modelId="{7C528EC4-4955-4DB5-AE00-2505B0FD7C55}" type="sibTrans" cxnId="{C79E478E-4673-4A94-AB42-2167826711DC}">
      <dgm:prSet/>
      <dgm:spPr/>
      <dgm:t>
        <a:bodyPr/>
        <a:lstStyle/>
        <a:p>
          <a:endParaRPr lang="de-DE"/>
        </a:p>
      </dgm:t>
    </dgm:pt>
    <dgm:pt modelId="{0D60FB60-A809-477E-B097-AE06891CF68B}" type="pres">
      <dgm:prSet presAssocID="{4ADE8254-D56F-4DB6-ACB8-AB010C79A1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8C35ED4-0FFE-42F6-9D2B-BB6687241BE3}" type="pres">
      <dgm:prSet presAssocID="{FDF125A7-71E2-4496-BA28-DC1E2BDA7E06}" presName="node" presStyleLbl="node1" presStyleIdx="0" presStyleCnt="3" custLinFactNeighborX="-3760" custLinFactNeighborY="9211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6257EF-F5C0-42DF-B8F3-F8A90012D8E8}" type="pres">
      <dgm:prSet presAssocID="{5BFB64F3-216F-49F7-A4CD-8D3B0FEF4A14}" presName="sibTrans" presStyleLbl="sibTrans2D1" presStyleIdx="0" presStyleCnt="2"/>
      <dgm:spPr/>
      <dgm:t>
        <a:bodyPr/>
        <a:lstStyle/>
        <a:p>
          <a:endParaRPr lang="de-DE"/>
        </a:p>
      </dgm:t>
    </dgm:pt>
    <dgm:pt modelId="{F38C660D-311F-403F-A2DA-C9EE94833633}" type="pres">
      <dgm:prSet presAssocID="{5BFB64F3-216F-49F7-A4CD-8D3B0FEF4A14}" presName="connectorText" presStyleLbl="sibTrans2D1" presStyleIdx="0" presStyleCnt="2"/>
      <dgm:spPr/>
      <dgm:t>
        <a:bodyPr/>
        <a:lstStyle/>
        <a:p>
          <a:endParaRPr lang="de-DE"/>
        </a:p>
      </dgm:t>
    </dgm:pt>
    <dgm:pt modelId="{1322D313-C2B7-441E-A415-16500A08AD19}" type="pres">
      <dgm:prSet presAssocID="{D08450B2-9B5E-4297-9DA7-38C1BD8A4CCF}" presName="node" presStyleLbl="node1" presStyleIdx="1" presStyleCnt="3" custScaleX="175923" custScaleY="56744" custLinFactNeighborX="-74069" custLinFactNeighborY="-501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E31131-7446-4C5F-B81A-37170970A7C6}" type="pres">
      <dgm:prSet presAssocID="{18F3A31A-0B8C-45CF-B985-52302060C990}" presName="sibTrans" presStyleLbl="sibTrans2D1" presStyleIdx="1" presStyleCnt="2"/>
      <dgm:spPr/>
      <dgm:t>
        <a:bodyPr/>
        <a:lstStyle/>
        <a:p>
          <a:endParaRPr lang="de-DE"/>
        </a:p>
      </dgm:t>
    </dgm:pt>
    <dgm:pt modelId="{291B6222-E2CA-4E1D-9B36-E18D297A8638}" type="pres">
      <dgm:prSet presAssocID="{18F3A31A-0B8C-45CF-B985-52302060C990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4BA350D2-AEDB-415C-BFE4-A605D453376D}" type="pres">
      <dgm:prSet presAssocID="{F8B26CCC-AA46-4C0F-A5D0-50E2DEAED1AD}" presName="node" presStyleLbl="node1" presStyleIdx="2" presStyleCnt="3" custLinFactNeighborX="-8740" custLinFactNeighborY="-771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C094441-D331-45F5-9B7E-026A30ED67C6}" type="presOf" srcId="{5BFB64F3-216F-49F7-A4CD-8D3B0FEF4A14}" destId="{F38C660D-311F-403F-A2DA-C9EE94833633}" srcOrd="1" destOrd="0" presId="urn:microsoft.com/office/officeart/2005/8/layout/process5"/>
    <dgm:cxn modelId="{01EB5566-D2B5-4225-800E-216ACE737B02}" srcId="{4ADE8254-D56F-4DB6-ACB8-AB010C79A11D}" destId="{FDF125A7-71E2-4496-BA28-DC1E2BDA7E06}" srcOrd="0" destOrd="0" parTransId="{4308AFEA-8F1A-4FCE-9766-56BFB7B8D511}" sibTransId="{5BFB64F3-216F-49F7-A4CD-8D3B0FEF4A14}"/>
    <dgm:cxn modelId="{84639E23-CDF4-49A1-AA12-D1B0AF644D7E}" type="presOf" srcId="{D08450B2-9B5E-4297-9DA7-38C1BD8A4CCF}" destId="{1322D313-C2B7-441E-A415-16500A08AD19}" srcOrd="0" destOrd="0" presId="urn:microsoft.com/office/officeart/2005/8/layout/process5"/>
    <dgm:cxn modelId="{0CF09F95-2700-407C-95ED-EC1D93F4B570}" type="presOf" srcId="{4ADE8254-D56F-4DB6-ACB8-AB010C79A11D}" destId="{0D60FB60-A809-477E-B097-AE06891CF68B}" srcOrd="0" destOrd="0" presId="urn:microsoft.com/office/officeart/2005/8/layout/process5"/>
    <dgm:cxn modelId="{5305675B-EDB8-45DF-A48E-962DB9F19B9A}" type="presOf" srcId="{FDF125A7-71E2-4496-BA28-DC1E2BDA7E06}" destId="{98C35ED4-0FFE-42F6-9D2B-BB6687241BE3}" srcOrd="0" destOrd="0" presId="urn:microsoft.com/office/officeart/2005/8/layout/process5"/>
    <dgm:cxn modelId="{6110C660-E3BA-494D-B001-BE147B5A8E55}" type="presOf" srcId="{18F3A31A-0B8C-45CF-B985-52302060C990}" destId="{291B6222-E2CA-4E1D-9B36-E18D297A8638}" srcOrd="1" destOrd="0" presId="urn:microsoft.com/office/officeart/2005/8/layout/process5"/>
    <dgm:cxn modelId="{C79E478E-4673-4A94-AB42-2167826711DC}" srcId="{4ADE8254-D56F-4DB6-ACB8-AB010C79A11D}" destId="{F8B26CCC-AA46-4C0F-A5D0-50E2DEAED1AD}" srcOrd="2" destOrd="0" parTransId="{2DCEC7DF-5368-405D-9FC0-65421E26746C}" sibTransId="{7C528EC4-4955-4DB5-AE00-2505B0FD7C55}"/>
    <dgm:cxn modelId="{5B4EBB5C-02D3-4449-96ED-BA083562489E}" type="presOf" srcId="{F8B26CCC-AA46-4C0F-A5D0-50E2DEAED1AD}" destId="{4BA350D2-AEDB-415C-BFE4-A605D453376D}" srcOrd="0" destOrd="0" presId="urn:microsoft.com/office/officeart/2005/8/layout/process5"/>
    <dgm:cxn modelId="{2AD44CBF-B252-47D3-9F45-18925EFF065A}" srcId="{4ADE8254-D56F-4DB6-ACB8-AB010C79A11D}" destId="{D08450B2-9B5E-4297-9DA7-38C1BD8A4CCF}" srcOrd="1" destOrd="0" parTransId="{EDAAAC1A-D492-4242-8B44-A8E0CF0BE673}" sibTransId="{18F3A31A-0B8C-45CF-B985-52302060C990}"/>
    <dgm:cxn modelId="{9E33C446-33E8-483E-A5B4-BF77A022EBE2}" type="presOf" srcId="{18F3A31A-0B8C-45CF-B985-52302060C990}" destId="{C0E31131-7446-4C5F-B81A-37170970A7C6}" srcOrd="0" destOrd="0" presId="urn:microsoft.com/office/officeart/2005/8/layout/process5"/>
    <dgm:cxn modelId="{72B5AFEA-3073-4793-9045-97B31C0C0D96}" type="presOf" srcId="{5BFB64F3-216F-49F7-A4CD-8D3B0FEF4A14}" destId="{766257EF-F5C0-42DF-B8F3-F8A90012D8E8}" srcOrd="0" destOrd="0" presId="urn:microsoft.com/office/officeart/2005/8/layout/process5"/>
    <dgm:cxn modelId="{4B64FC8E-EC2F-462A-82FD-EAA23B4E418C}" type="presParOf" srcId="{0D60FB60-A809-477E-B097-AE06891CF68B}" destId="{98C35ED4-0FFE-42F6-9D2B-BB6687241BE3}" srcOrd="0" destOrd="0" presId="urn:microsoft.com/office/officeart/2005/8/layout/process5"/>
    <dgm:cxn modelId="{DB4C169B-53F0-4DBC-90DE-3FC7388F6ECA}" type="presParOf" srcId="{0D60FB60-A809-477E-B097-AE06891CF68B}" destId="{766257EF-F5C0-42DF-B8F3-F8A90012D8E8}" srcOrd="1" destOrd="0" presId="urn:microsoft.com/office/officeart/2005/8/layout/process5"/>
    <dgm:cxn modelId="{1A808961-92D7-48F8-B1C9-A870C5F1F961}" type="presParOf" srcId="{766257EF-F5C0-42DF-B8F3-F8A90012D8E8}" destId="{F38C660D-311F-403F-A2DA-C9EE94833633}" srcOrd="0" destOrd="0" presId="urn:microsoft.com/office/officeart/2005/8/layout/process5"/>
    <dgm:cxn modelId="{BAE64251-2D82-4CA8-A889-3AEC91D078BF}" type="presParOf" srcId="{0D60FB60-A809-477E-B097-AE06891CF68B}" destId="{1322D313-C2B7-441E-A415-16500A08AD19}" srcOrd="2" destOrd="0" presId="urn:microsoft.com/office/officeart/2005/8/layout/process5"/>
    <dgm:cxn modelId="{135A0026-D859-47E2-8F73-BAC39EB86617}" type="presParOf" srcId="{0D60FB60-A809-477E-B097-AE06891CF68B}" destId="{C0E31131-7446-4C5F-B81A-37170970A7C6}" srcOrd="3" destOrd="0" presId="urn:microsoft.com/office/officeart/2005/8/layout/process5"/>
    <dgm:cxn modelId="{99F56794-1EA0-4A1C-BB85-A21197B4EFB4}" type="presParOf" srcId="{C0E31131-7446-4C5F-B81A-37170970A7C6}" destId="{291B6222-E2CA-4E1D-9B36-E18D297A8638}" srcOrd="0" destOrd="0" presId="urn:microsoft.com/office/officeart/2005/8/layout/process5"/>
    <dgm:cxn modelId="{137C8AD1-5EB1-4A86-9164-58F096C05315}" type="presParOf" srcId="{0D60FB60-A809-477E-B097-AE06891CF68B}" destId="{4BA350D2-AEDB-415C-BFE4-A605D453376D}" srcOrd="4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35ED4-0FFE-42F6-9D2B-BB6687241BE3}">
      <dsp:nvSpPr>
        <dsp:cNvPr id="0" name=""/>
        <dsp:cNvSpPr/>
      </dsp:nvSpPr>
      <dsp:spPr>
        <a:xfrm>
          <a:off x="0" y="1902705"/>
          <a:ext cx="2528999" cy="1517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latin typeface="Arial" pitchFamily="34" charset="0"/>
              <a:cs typeface="Arial" pitchFamily="34" charset="0"/>
            </a:rPr>
            <a:t>Sozialform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Lehrervortrag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Einzelarbeit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Partnerarbeit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Gruppenarbeit</a:t>
          </a:r>
          <a:endParaRPr lang="de-DE" sz="1400" kern="1200" dirty="0"/>
        </a:p>
      </dsp:txBody>
      <dsp:txXfrm>
        <a:off x="44443" y="1947148"/>
        <a:ext cx="2440113" cy="1428513"/>
      </dsp:txXfrm>
    </dsp:sp>
    <dsp:sp modelId="{766257EF-F5C0-42DF-B8F3-F8A90012D8E8}">
      <dsp:nvSpPr>
        <dsp:cNvPr id="0" name=""/>
        <dsp:cNvSpPr/>
      </dsp:nvSpPr>
      <dsp:spPr>
        <a:xfrm rot="19236497">
          <a:off x="2356228" y="1118822"/>
          <a:ext cx="809812" cy="627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600" kern="1200"/>
        </a:p>
      </dsp:txBody>
      <dsp:txXfrm>
        <a:off x="2377600" y="1303964"/>
        <a:ext cx="621655" cy="376315"/>
      </dsp:txXfrm>
    </dsp:sp>
    <dsp:sp modelId="{1322D313-C2B7-441E-A415-16500A08AD19}">
      <dsp:nvSpPr>
        <dsp:cNvPr id="0" name=""/>
        <dsp:cNvSpPr/>
      </dsp:nvSpPr>
      <dsp:spPr>
        <a:xfrm>
          <a:off x="1668992" y="72008"/>
          <a:ext cx="4449092" cy="861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>
              <a:latin typeface="Arial" pitchFamily="34" charset="0"/>
              <a:cs typeface="Arial" pitchFamily="34" charset="0"/>
            </a:rPr>
            <a:t>Unterrichtsplanung</a:t>
          </a:r>
          <a:endParaRPr lang="de-DE" sz="2800" kern="1200" dirty="0">
            <a:latin typeface="Arial" pitchFamily="34" charset="0"/>
            <a:cs typeface="Arial" pitchFamily="34" charset="0"/>
          </a:endParaRPr>
        </a:p>
      </dsp:txBody>
      <dsp:txXfrm>
        <a:off x="1694211" y="97227"/>
        <a:ext cx="4398654" cy="810595"/>
      </dsp:txXfrm>
    </dsp:sp>
    <dsp:sp modelId="{C0E31131-7446-4C5F-B81A-37170970A7C6}">
      <dsp:nvSpPr>
        <dsp:cNvPr id="0" name=""/>
        <dsp:cNvSpPr/>
      </dsp:nvSpPr>
      <dsp:spPr>
        <a:xfrm rot="2343527">
          <a:off x="4588883" y="1070765"/>
          <a:ext cx="782702" cy="627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600" kern="1200"/>
        </a:p>
      </dsp:txBody>
      <dsp:txXfrm>
        <a:off x="4609910" y="1136923"/>
        <a:ext cx="594545" cy="376315"/>
      </dsp:txXfrm>
    </dsp:sp>
    <dsp:sp modelId="{4BA350D2-AEDB-415C-BFE4-A605D453376D}">
      <dsp:nvSpPr>
        <dsp:cNvPr id="0" name=""/>
        <dsp:cNvSpPr/>
      </dsp:nvSpPr>
      <dsp:spPr>
        <a:xfrm>
          <a:off x="5241255" y="1863597"/>
          <a:ext cx="2528999" cy="1517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latin typeface="Arial" pitchFamily="34" charset="0"/>
              <a:cs typeface="Arial" pitchFamily="34" charset="0"/>
            </a:rPr>
            <a:t>Unterrichtsmethode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Arial" pitchFamily="34" charset="0"/>
              <a:cs typeface="Arial" pitchFamily="34" charset="0"/>
            </a:rPr>
            <a:t>.....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Arial" pitchFamily="34" charset="0"/>
              <a:cs typeface="Arial" pitchFamily="34" charset="0"/>
            </a:rPr>
            <a:t>(sehr viele)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 dirty="0">
            <a:latin typeface="Arial" pitchFamily="34" charset="0"/>
            <a:cs typeface="Arial" pitchFamily="34" charset="0"/>
          </a:endParaRPr>
        </a:p>
      </dsp:txBody>
      <dsp:txXfrm>
        <a:off x="5285698" y="1908040"/>
        <a:ext cx="2440113" cy="1428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D0F-21AE-4B1F-BB11-7B92DC57DD85}" type="datetimeFigureOut">
              <a:rPr lang="de-DE" smtClean="0"/>
              <a:t>01.02.2015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A0F8-2DE2-43A1-9624-D9EFC910C3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704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13D0F-21AE-4B1F-BB11-7B92DC57DD85}" type="datetimeFigureOut">
              <a:rPr lang="de-DE" smtClean="0"/>
              <a:t>01.02.2015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7A0F8-2DE2-43A1-9624-D9EFC910C3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486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sz="3000" dirty="0" smtClean="0"/>
              <a:t>Christoph Arzt</a:t>
            </a:r>
            <a:br>
              <a:rPr lang="de-DE" sz="3000" dirty="0" smtClean="0"/>
            </a:br>
            <a:r>
              <a:rPr lang="de-DE" sz="2400" dirty="0" smtClean="0"/>
              <a:t>Studium: Maschinenbau und Physik Lehramt in Essen</a:t>
            </a:r>
            <a:br>
              <a:rPr lang="de-DE" sz="2400" dirty="0" smtClean="0"/>
            </a:br>
            <a:r>
              <a:rPr lang="de-DE" sz="2400" dirty="0" smtClean="0"/>
              <a:t>seit 1989 Lehrer an der Mies-van-der-Rohe-Schule in Aachen </a:t>
            </a:r>
            <a:endParaRPr lang="de-DE" sz="24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9552" y="1124744"/>
            <a:ext cx="822960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/>
          <a:p>
            <a:pPr>
              <a:lnSpc>
                <a:spcPct val="90000"/>
              </a:lnSpc>
              <a:spcBef>
                <a:spcPts val="500"/>
              </a:spcBef>
              <a:buClr>
                <a:srgbClr val="151432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2000" dirty="0" smtClean="0">
                <a:solidFill>
                  <a:srgbClr val="151432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... sie haben eine Lernsituation gefunden, die anhand der Handlungsfelder und Lernfelder für den Unterricht geeignet ist.</a:t>
            </a: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de-DE" sz="2000" dirty="0" smtClean="0">
              <a:solidFill>
                <a:srgbClr val="151432"/>
              </a:solidFill>
              <a:latin typeface="Arial" pitchFamily="34" charset="0"/>
              <a:ea typeface="Microsoft YaHei" charset="0"/>
              <a:cs typeface="Arial" pitchFamily="34" charset="0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2000" dirty="0" smtClean="0">
                <a:solidFill>
                  <a:srgbClr val="151432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.... was nun?</a:t>
            </a:r>
            <a:endParaRPr lang="de-DE" sz="2000" dirty="0">
              <a:solidFill>
                <a:srgbClr val="151432"/>
              </a:solidFill>
              <a:latin typeface="Arial" pitchFamily="34" charset="0"/>
              <a:ea typeface="Microsoft YaHei" charset="0"/>
              <a:cs typeface="Arial" pitchFamily="34" charset="0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de-DE" sz="2000" dirty="0">
              <a:solidFill>
                <a:srgbClr val="151432"/>
              </a:solidFill>
              <a:latin typeface="Comic Sans MS" pitchFamily="64" charset="0"/>
              <a:ea typeface="Microsoft YaHei" charset="0"/>
              <a:cs typeface="Microsoft YaHei" charset="0"/>
            </a:endParaRPr>
          </a:p>
          <a:p>
            <a:pPr marL="741363" lvl="1" indent="-284163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de-DE" sz="2000" dirty="0">
              <a:solidFill>
                <a:srgbClr val="151432"/>
              </a:solidFill>
              <a:latin typeface="Comic Sans MS" pitchFamily="64" charset="0"/>
              <a:ea typeface="Microsoft YaHei" charset="0"/>
              <a:cs typeface="Microsoft YaHei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31640" y="283604"/>
            <a:ext cx="43524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400" dirty="0" smtClean="0">
                <a:latin typeface="Arial" pitchFamily="34" charset="0"/>
                <a:cs typeface="Arial" pitchFamily="34" charset="0"/>
              </a:rPr>
              <a:t>Stellen Sie sich vor....</a:t>
            </a:r>
            <a:endParaRPr lang="de-DE" sz="3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3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00"/>
    </mc:Choice>
    <mc:Fallback xmlns="">
      <p:transition spd="slow" advTm="4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62" y="2239784"/>
            <a:ext cx="2484741" cy="248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691680" y="432021"/>
            <a:ext cx="5408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Ein Beispiel: Stationenlernen „Bohren“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ussdiagramm: Alternativer Prozess 4"/>
          <p:cNvSpPr/>
          <p:nvPr/>
        </p:nvSpPr>
        <p:spPr>
          <a:xfrm>
            <a:off x="3099548" y="1088160"/>
            <a:ext cx="187220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Bohrversuch</a:t>
            </a:r>
            <a:endParaRPr lang="de-DE" dirty="0"/>
          </a:p>
        </p:txBody>
      </p:sp>
      <p:sp>
        <p:nvSpPr>
          <p:cNvPr id="7" name="Flussdiagramm: Alternativer Prozess 6"/>
          <p:cNvSpPr/>
          <p:nvPr/>
        </p:nvSpPr>
        <p:spPr>
          <a:xfrm>
            <a:off x="5508104" y="1702870"/>
            <a:ext cx="187220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Einstelldaten</a:t>
            </a:r>
            <a:endParaRPr lang="de-DE" dirty="0"/>
          </a:p>
        </p:txBody>
      </p:sp>
      <p:sp>
        <p:nvSpPr>
          <p:cNvPr id="8" name="Flussdiagramm: Alternativer Prozess 7"/>
          <p:cNvSpPr/>
          <p:nvPr/>
        </p:nvSpPr>
        <p:spPr>
          <a:xfrm>
            <a:off x="6300192" y="2958584"/>
            <a:ext cx="187220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Bohrertypen</a:t>
            </a:r>
            <a:endParaRPr lang="de-DE" dirty="0"/>
          </a:p>
        </p:txBody>
      </p:sp>
      <p:sp>
        <p:nvSpPr>
          <p:cNvPr id="9" name="Flussdiagramm: Alternativer Prozess 8"/>
          <p:cNvSpPr/>
          <p:nvPr/>
        </p:nvSpPr>
        <p:spPr>
          <a:xfrm>
            <a:off x="5796136" y="4509120"/>
            <a:ext cx="187220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Mängelanalyse</a:t>
            </a:r>
          </a:p>
        </p:txBody>
      </p:sp>
      <p:sp>
        <p:nvSpPr>
          <p:cNvPr id="10" name="Flussdiagramm: Alternativer Prozess 9"/>
          <p:cNvSpPr/>
          <p:nvPr/>
        </p:nvSpPr>
        <p:spPr>
          <a:xfrm>
            <a:off x="3347864" y="5229200"/>
            <a:ext cx="187220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Beurteilung von Bohrfehlern</a:t>
            </a:r>
          </a:p>
        </p:txBody>
      </p:sp>
      <p:sp>
        <p:nvSpPr>
          <p:cNvPr id="11" name="Flussdiagramm: Alternativer Prozess 10"/>
          <p:cNvSpPr/>
          <p:nvPr/>
        </p:nvSpPr>
        <p:spPr>
          <a:xfrm>
            <a:off x="1043608" y="4579689"/>
            <a:ext cx="187220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Einrichten einer Bohrmaschine</a:t>
            </a:r>
          </a:p>
        </p:txBody>
      </p:sp>
      <p:sp>
        <p:nvSpPr>
          <p:cNvPr id="12" name="Flussdiagramm: Alternativer Prozess 11"/>
          <p:cNvSpPr/>
          <p:nvPr/>
        </p:nvSpPr>
        <p:spPr>
          <a:xfrm>
            <a:off x="841100" y="2009194"/>
            <a:ext cx="187220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Arbeitsplanung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1484734" y="1204769"/>
            <a:ext cx="5282737" cy="4498069"/>
            <a:chOff x="1170180" y="340756"/>
            <a:chExt cx="5282737" cy="4498069"/>
          </a:xfrm>
        </p:grpSpPr>
        <p:sp>
          <p:nvSpPr>
            <p:cNvPr id="15" name="Pfeil nach rechts 14"/>
            <p:cNvSpPr/>
            <p:nvPr/>
          </p:nvSpPr>
          <p:spPr>
            <a:xfrm rot="9249452">
              <a:off x="5087214" y="4405430"/>
              <a:ext cx="448732" cy="4138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feil nach rechts 4"/>
            <p:cNvSpPr/>
            <p:nvPr/>
          </p:nvSpPr>
          <p:spPr>
            <a:xfrm rot="17280000">
              <a:off x="4158126" y="2394156"/>
              <a:ext cx="228964" cy="248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800" kern="1200"/>
            </a:p>
          </p:txBody>
        </p:sp>
        <p:sp>
          <p:nvSpPr>
            <p:cNvPr id="17" name="Pfeil nach rechts 16"/>
            <p:cNvSpPr/>
            <p:nvPr/>
          </p:nvSpPr>
          <p:spPr>
            <a:xfrm rot="12182352">
              <a:off x="2236984" y="4424934"/>
              <a:ext cx="448732" cy="4138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feil nach rechts 17"/>
            <p:cNvSpPr/>
            <p:nvPr/>
          </p:nvSpPr>
          <p:spPr>
            <a:xfrm rot="15570258">
              <a:off x="1224768" y="3250421"/>
              <a:ext cx="448732" cy="4138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feil nach rechts 24"/>
            <p:cNvSpPr/>
            <p:nvPr/>
          </p:nvSpPr>
          <p:spPr>
            <a:xfrm rot="17213737">
              <a:off x="1152760" y="1887626"/>
              <a:ext cx="448732" cy="4138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feil nach rechts 25"/>
            <p:cNvSpPr/>
            <p:nvPr/>
          </p:nvSpPr>
          <p:spPr>
            <a:xfrm rot="19577789">
              <a:off x="2075409" y="494464"/>
              <a:ext cx="448732" cy="4138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feil nach rechts 26"/>
            <p:cNvSpPr/>
            <p:nvPr/>
          </p:nvSpPr>
          <p:spPr>
            <a:xfrm rot="2528923">
              <a:off x="4969183" y="340756"/>
              <a:ext cx="448732" cy="4138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feil nach rechts 27"/>
            <p:cNvSpPr/>
            <p:nvPr/>
          </p:nvSpPr>
          <p:spPr>
            <a:xfrm rot="4449483">
              <a:off x="5888102" y="1451019"/>
              <a:ext cx="448732" cy="4138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Pfeil nach rechts 28"/>
            <p:cNvSpPr/>
            <p:nvPr/>
          </p:nvSpPr>
          <p:spPr>
            <a:xfrm rot="7112438">
              <a:off x="6021606" y="2959597"/>
              <a:ext cx="448732" cy="41389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3" name="Flussdiagramm: Alternativer Prozess 22"/>
          <p:cNvSpPr/>
          <p:nvPr/>
        </p:nvSpPr>
        <p:spPr>
          <a:xfrm>
            <a:off x="827584" y="3375662"/>
            <a:ext cx="187220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. . . . . </a:t>
            </a:r>
          </a:p>
        </p:txBody>
      </p:sp>
    </p:spTree>
    <p:extLst>
      <p:ext uri="{BB962C8B-B14F-4D97-AF65-F5344CB8AC3E}">
        <p14:creationId xmlns:p14="http://schemas.microsoft.com/office/powerpoint/2010/main" val="16638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379668"/>
            <a:ext cx="3010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Arbeitsauftrag für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das Stationenlernen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kumente und Einstellungen\Admin\Desktop\Sunny Boy\2014 12 29\Anlage 4 Stationenlernen Deckblatt Auftr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59" y="379668"/>
            <a:ext cx="5635962" cy="6046918"/>
          </a:xfrm>
          <a:prstGeom prst="rect">
            <a:avLst/>
          </a:prstGeom>
          <a:noFill/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0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6702664" cy="5976664"/>
          </a:xfrm>
          <a:prstGeom prst="rect">
            <a:avLst/>
          </a:prstGeom>
          <a:noFill/>
          <a:ln>
            <a:noFill/>
          </a:ln>
          <a:effectLst>
            <a:outerShdw blurRad="50800" dist="38100" sx="102000" sy="1020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07504" y="379668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Eine Station: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32" y="188640"/>
            <a:ext cx="2640883" cy="20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07244" cy="922108"/>
          </a:xfrm>
        </p:spPr>
        <p:txBody>
          <a:bodyPr>
            <a:normAutofit fontScale="90000"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Kugellager- oder Karussellmethode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Schüler können sich selbst informieren</a:t>
            </a:r>
            <a:endParaRPr lang="de-DE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81" y="2390774"/>
            <a:ext cx="14652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 rot="18396540">
            <a:off x="2191025" y="3054688"/>
            <a:ext cx="104015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s-EC" sz="1400" dirty="0" smtClean="0"/>
              <a:t>Info A oder</a:t>
            </a:r>
          </a:p>
          <a:p>
            <a:pPr eaLnBrk="1" hangingPunct="1"/>
            <a:r>
              <a:rPr lang="de-DE" altLang="es-EC" sz="1400" dirty="0" smtClean="0"/>
              <a:t>Problem A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34259" y="2818320"/>
            <a:ext cx="122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s-EC" sz="1800" dirty="0"/>
              <a:t>Gruppe A:</a:t>
            </a: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492" y="2631280"/>
            <a:ext cx="13970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480300" y="3146424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s-EC" sz="1800" dirty="0"/>
              <a:t>Gruppe B: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 rot="18396540">
            <a:off x="5410829" y="3221428"/>
            <a:ext cx="107309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s-EC" sz="1400" dirty="0" smtClean="0"/>
              <a:t>Info B oder</a:t>
            </a:r>
          </a:p>
          <a:p>
            <a:pPr eaLnBrk="1" hangingPunct="1"/>
            <a:r>
              <a:rPr lang="de-DE" altLang="es-EC" sz="1400" dirty="0" smtClean="0"/>
              <a:t>Problem B</a:t>
            </a:r>
            <a:endParaRPr lang="de-DE" altLang="es-EC" sz="1400" dirty="0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4392585" y="3312605"/>
            <a:ext cx="225425" cy="206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 dirty="0"/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4392585" y="2957005"/>
            <a:ext cx="225425" cy="206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 dirty="0"/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3970310" y="2656967"/>
            <a:ext cx="225425" cy="206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 dirty="0"/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3970310" y="2966530"/>
            <a:ext cx="225425" cy="206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 dirty="0"/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3986185" y="3295142"/>
            <a:ext cx="225425" cy="206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 dirty="0"/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7237005" y="2509042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/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7244942" y="2845592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/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7254467" y="3164680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7254467" y="3474242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/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7270342" y="3802855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538924" y="1713258"/>
            <a:ext cx="4993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de-DE" altLang="es-EC" dirty="0"/>
              <a:t>Die Schüler werden in 2 Gruppen </a:t>
            </a:r>
            <a:r>
              <a:rPr lang="de-DE" altLang="es-EC" dirty="0" smtClean="0"/>
              <a:t>eingeteilt</a:t>
            </a:r>
            <a:r>
              <a:rPr lang="de-DE" altLang="es-EC" dirty="0"/>
              <a:t>: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539552" y="4509120"/>
            <a:ext cx="81662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s-EC" dirty="0"/>
              <a:t>2.  Jede Gruppe liest </a:t>
            </a:r>
            <a:r>
              <a:rPr lang="de-DE" altLang="es-EC" dirty="0" smtClean="0"/>
              <a:t>ihren Text oder beschafft sich Informationen zu einer Problemstellung</a:t>
            </a:r>
            <a:endParaRPr lang="de-DE" altLang="es-EC" dirty="0"/>
          </a:p>
        </p:txBody>
      </p:sp>
    </p:spTree>
    <p:extLst>
      <p:ext uri="{BB962C8B-B14F-4D97-AF65-F5344CB8AC3E}">
        <p14:creationId xmlns:p14="http://schemas.microsoft.com/office/powerpoint/2010/main" val="34519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0182" cy="490066"/>
          </a:xfrm>
        </p:spPr>
        <p:txBody>
          <a:bodyPr>
            <a:normAutofit/>
          </a:bodyPr>
          <a:lstStyle/>
          <a:p>
            <a:r>
              <a:rPr lang="de-DE" sz="2400" dirty="0" smtClean="0"/>
              <a:t>Kugellager oder Karussellmethode</a:t>
            </a:r>
            <a:endParaRPr lang="de-DE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3375"/>
            <a:ext cx="1781998" cy="136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32"/>
          <p:cNvSpPr>
            <a:spLocks noChangeArrowheads="1"/>
          </p:cNvSpPr>
          <p:nvPr/>
        </p:nvSpPr>
        <p:spPr bwMode="auto">
          <a:xfrm>
            <a:off x="1559033" y="3525762"/>
            <a:ext cx="225425" cy="206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/>
          </a:p>
        </p:txBody>
      </p:sp>
      <p:sp>
        <p:nvSpPr>
          <p:cNvPr id="27" name="Oval 33"/>
          <p:cNvSpPr>
            <a:spLocks noChangeArrowheads="1"/>
          </p:cNvSpPr>
          <p:nvPr/>
        </p:nvSpPr>
        <p:spPr bwMode="auto">
          <a:xfrm>
            <a:off x="2197208" y="3597200"/>
            <a:ext cx="225425" cy="206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>
            <a:off x="2500420" y="2932037"/>
            <a:ext cx="225425" cy="206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/>
          </a:p>
        </p:txBody>
      </p:sp>
      <p:sp>
        <p:nvSpPr>
          <p:cNvPr id="29" name="Oval 35"/>
          <p:cNvSpPr>
            <a:spLocks noChangeArrowheads="1"/>
          </p:cNvSpPr>
          <p:nvPr/>
        </p:nvSpPr>
        <p:spPr bwMode="auto">
          <a:xfrm>
            <a:off x="2009883" y="2601837"/>
            <a:ext cx="225425" cy="206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/>
          </a:p>
        </p:txBody>
      </p:sp>
      <p:sp>
        <p:nvSpPr>
          <p:cNvPr id="30" name="Oval 36"/>
          <p:cNvSpPr>
            <a:spLocks noChangeArrowheads="1"/>
          </p:cNvSpPr>
          <p:nvPr/>
        </p:nvSpPr>
        <p:spPr bwMode="auto">
          <a:xfrm>
            <a:off x="1447908" y="2941562"/>
            <a:ext cx="225425" cy="206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/>
          </a:p>
        </p:txBody>
      </p:sp>
      <p:sp>
        <p:nvSpPr>
          <p:cNvPr id="31" name="Oval 37"/>
          <p:cNvSpPr>
            <a:spLocks noChangeArrowheads="1"/>
          </p:cNvSpPr>
          <p:nvPr/>
        </p:nvSpPr>
        <p:spPr bwMode="auto">
          <a:xfrm>
            <a:off x="1068495" y="2773287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1</a:t>
            </a:r>
            <a:endParaRPr lang="es-EC" altLang="es-EC" sz="1200" dirty="0"/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346182" y="953619"/>
            <a:ext cx="54499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s-EC" sz="1800" dirty="0"/>
              <a:t>3. </a:t>
            </a:r>
            <a:r>
              <a:rPr lang="de-DE" altLang="es-EC" sz="1800" dirty="0" smtClean="0"/>
              <a:t>Die Schüler sitzen sich im Kreis gegenüber und erklären sich gegenseitig ihre Information oder das Problem</a:t>
            </a:r>
            <a:endParaRPr lang="de-DE" altLang="es-EC" sz="1800" dirty="0"/>
          </a:p>
        </p:txBody>
      </p:sp>
      <p:pic>
        <p:nvPicPr>
          <p:cNvPr id="37" name="Picture 14" descr="MC9004326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11" y="3233663"/>
            <a:ext cx="868362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4078632" y="2065113"/>
            <a:ext cx="46805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s-EC" sz="1800" dirty="0" smtClean="0"/>
              <a:t>4. Die Schüler rotieren eine oder mehrere Positionen weiter</a:t>
            </a:r>
          </a:p>
          <a:p>
            <a:pPr eaLnBrk="1" hangingPunct="1"/>
            <a:r>
              <a:rPr lang="de-DE" altLang="es-EC" sz="1800" dirty="0" smtClean="0"/>
              <a:t>und erklären sich wieder gegenseitig ihre Information oder das Problem</a:t>
            </a:r>
            <a:endParaRPr lang="de-DE" altLang="es-EC" sz="1800" dirty="0"/>
          </a:p>
        </p:txBody>
      </p:sp>
      <p:sp>
        <p:nvSpPr>
          <p:cNvPr id="41" name="Oval 37"/>
          <p:cNvSpPr>
            <a:spLocks noChangeArrowheads="1"/>
          </p:cNvSpPr>
          <p:nvPr/>
        </p:nvSpPr>
        <p:spPr bwMode="auto">
          <a:xfrm>
            <a:off x="1139542" y="3732195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2</a:t>
            </a:r>
            <a:endParaRPr lang="es-EC" altLang="es-EC" sz="1200" dirty="0"/>
          </a:p>
        </p:txBody>
      </p:sp>
      <p:sp>
        <p:nvSpPr>
          <p:cNvPr id="42" name="Oval 37"/>
          <p:cNvSpPr>
            <a:spLocks noChangeArrowheads="1"/>
          </p:cNvSpPr>
          <p:nvPr/>
        </p:nvSpPr>
        <p:spPr bwMode="auto">
          <a:xfrm>
            <a:off x="2309920" y="3895650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00" anchor="ctr"/>
          <a:lstStyle/>
          <a:p>
            <a:pPr eaLnBrk="1" hangingPunct="1"/>
            <a:r>
              <a:rPr lang="es-EC" altLang="es-EC" sz="1200" dirty="0"/>
              <a:t>3</a:t>
            </a:r>
          </a:p>
        </p:txBody>
      </p:sp>
      <p:sp>
        <p:nvSpPr>
          <p:cNvPr id="43" name="Oval 37"/>
          <p:cNvSpPr>
            <a:spLocks noChangeArrowheads="1"/>
          </p:cNvSpPr>
          <p:nvPr/>
        </p:nvSpPr>
        <p:spPr bwMode="auto">
          <a:xfrm>
            <a:off x="2877705" y="2876474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00" anchor="ctr"/>
          <a:lstStyle/>
          <a:p>
            <a:pPr eaLnBrk="1" hangingPunct="1"/>
            <a:r>
              <a:rPr lang="es-EC" altLang="es-EC" sz="1200" dirty="0"/>
              <a:t>4</a:t>
            </a:r>
          </a:p>
        </p:txBody>
      </p:sp>
      <p:sp>
        <p:nvSpPr>
          <p:cNvPr id="44" name="Oval 37"/>
          <p:cNvSpPr>
            <a:spLocks noChangeArrowheads="1"/>
          </p:cNvSpPr>
          <p:nvPr/>
        </p:nvSpPr>
        <p:spPr bwMode="auto">
          <a:xfrm>
            <a:off x="2149475" y="2276872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5</a:t>
            </a:r>
            <a:endParaRPr lang="es-EC" altLang="es-EC" sz="1200" dirty="0"/>
          </a:p>
        </p:txBody>
      </p:sp>
      <p:sp>
        <p:nvSpPr>
          <p:cNvPr id="22" name="Pfeil nach rechts 21"/>
          <p:cNvSpPr/>
          <p:nvPr/>
        </p:nvSpPr>
        <p:spPr>
          <a:xfrm rot="5123106">
            <a:off x="936671" y="3238904"/>
            <a:ext cx="54831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Pfeil nach rechts 44"/>
          <p:cNvSpPr/>
          <p:nvPr/>
        </p:nvSpPr>
        <p:spPr>
          <a:xfrm rot="439941">
            <a:off x="1587939" y="3929649"/>
            <a:ext cx="54831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Pfeil nach rechts 45"/>
          <p:cNvSpPr/>
          <p:nvPr/>
        </p:nvSpPr>
        <p:spPr>
          <a:xfrm rot="18270678">
            <a:off x="2517055" y="3426646"/>
            <a:ext cx="54831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Pfeil nach rechts 46"/>
          <p:cNvSpPr/>
          <p:nvPr/>
        </p:nvSpPr>
        <p:spPr>
          <a:xfrm rot="13262194">
            <a:off x="2466008" y="2500802"/>
            <a:ext cx="54831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Pfeil nach rechts 47"/>
          <p:cNvSpPr/>
          <p:nvPr/>
        </p:nvSpPr>
        <p:spPr>
          <a:xfrm rot="9218493">
            <a:off x="1399563" y="2385997"/>
            <a:ext cx="548316" cy="2423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7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2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0182" cy="490066"/>
          </a:xfrm>
        </p:spPr>
        <p:txBody>
          <a:bodyPr>
            <a:normAutofit/>
          </a:bodyPr>
          <a:lstStyle/>
          <a:p>
            <a:r>
              <a:rPr lang="de-DE" sz="2400" dirty="0" smtClean="0"/>
              <a:t>Kugellager oder Karussellmethode</a:t>
            </a:r>
            <a:endParaRPr lang="de-DE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3375"/>
            <a:ext cx="1781998" cy="136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32"/>
          <p:cNvSpPr>
            <a:spLocks noChangeArrowheads="1"/>
          </p:cNvSpPr>
          <p:nvPr/>
        </p:nvSpPr>
        <p:spPr bwMode="auto">
          <a:xfrm>
            <a:off x="1559033" y="3525762"/>
            <a:ext cx="225425" cy="206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/>
          </a:p>
        </p:txBody>
      </p:sp>
      <p:sp>
        <p:nvSpPr>
          <p:cNvPr id="27" name="Oval 33"/>
          <p:cNvSpPr>
            <a:spLocks noChangeArrowheads="1"/>
          </p:cNvSpPr>
          <p:nvPr/>
        </p:nvSpPr>
        <p:spPr bwMode="auto">
          <a:xfrm>
            <a:off x="2197208" y="3597200"/>
            <a:ext cx="225425" cy="206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>
            <a:off x="2500420" y="2932037"/>
            <a:ext cx="225425" cy="206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/>
          </a:p>
        </p:txBody>
      </p:sp>
      <p:sp>
        <p:nvSpPr>
          <p:cNvPr id="29" name="Oval 35"/>
          <p:cNvSpPr>
            <a:spLocks noChangeArrowheads="1"/>
          </p:cNvSpPr>
          <p:nvPr/>
        </p:nvSpPr>
        <p:spPr bwMode="auto">
          <a:xfrm>
            <a:off x="2009883" y="2601837"/>
            <a:ext cx="225425" cy="206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/>
          </a:p>
        </p:txBody>
      </p:sp>
      <p:sp>
        <p:nvSpPr>
          <p:cNvPr id="30" name="Oval 36"/>
          <p:cNvSpPr>
            <a:spLocks noChangeArrowheads="1"/>
          </p:cNvSpPr>
          <p:nvPr/>
        </p:nvSpPr>
        <p:spPr bwMode="auto">
          <a:xfrm>
            <a:off x="1447908" y="2941562"/>
            <a:ext cx="225425" cy="206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/>
          </a:p>
        </p:txBody>
      </p:sp>
      <p:sp>
        <p:nvSpPr>
          <p:cNvPr id="31" name="Oval 37"/>
          <p:cNvSpPr>
            <a:spLocks noChangeArrowheads="1"/>
          </p:cNvSpPr>
          <p:nvPr/>
        </p:nvSpPr>
        <p:spPr bwMode="auto">
          <a:xfrm>
            <a:off x="1206057" y="3742767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1</a:t>
            </a:r>
            <a:endParaRPr lang="es-EC" altLang="es-EC" sz="1200" dirty="0"/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346182" y="953619"/>
            <a:ext cx="54499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s-EC" sz="1800" dirty="0"/>
              <a:t>3. </a:t>
            </a:r>
            <a:r>
              <a:rPr lang="de-DE" altLang="es-EC" sz="1800" dirty="0" smtClean="0"/>
              <a:t>Die Schüler sitzen sich im Kreis gegenüber und erklären sich gegenseitig ihre Information oder das Problem</a:t>
            </a:r>
            <a:endParaRPr lang="de-DE" altLang="es-EC" sz="1800" dirty="0"/>
          </a:p>
        </p:txBody>
      </p:sp>
      <p:pic>
        <p:nvPicPr>
          <p:cNvPr id="37" name="Picture 14" descr="MC9004326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11" y="3233663"/>
            <a:ext cx="868362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3309199" y="4184290"/>
            <a:ext cx="54499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s-EC" sz="1800" dirty="0" smtClean="0"/>
              <a:t>5. Dieser Wechsel kann mehrmals stattfinden</a:t>
            </a:r>
            <a:endParaRPr lang="de-DE" altLang="es-EC" sz="1800" dirty="0"/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4078632" y="2065113"/>
            <a:ext cx="46805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s-EC" sz="1800" dirty="0" smtClean="0"/>
              <a:t>4. Die Schüler rotieren eine oder mehrere Positionen weiter</a:t>
            </a:r>
          </a:p>
          <a:p>
            <a:pPr eaLnBrk="1" hangingPunct="1"/>
            <a:r>
              <a:rPr lang="de-DE" altLang="es-EC" sz="1800" dirty="0" smtClean="0"/>
              <a:t>und erklären sich wieder gegenseitig ihre Information oder das Problem</a:t>
            </a:r>
            <a:endParaRPr lang="de-DE" altLang="es-EC" sz="1800" dirty="0"/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467544" y="4725144"/>
            <a:ext cx="81369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s-EC" sz="1800" dirty="0" smtClean="0"/>
              <a:t>6. Zum Schluss erklären die Schüler der Gruppe A den Schülern der Gruppe B ihre Information, um zu überprüfen, ob sie das Thema verstanden haben. Auch das kann mehrfach durchgeführt werden.</a:t>
            </a:r>
            <a:endParaRPr lang="de-DE" altLang="es-EC" sz="1800" dirty="0"/>
          </a:p>
        </p:txBody>
      </p:sp>
      <p:sp>
        <p:nvSpPr>
          <p:cNvPr id="41" name="Oval 37"/>
          <p:cNvSpPr>
            <a:spLocks noChangeArrowheads="1"/>
          </p:cNvSpPr>
          <p:nvPr/>
        </p:nvSpPr>
        <p:spPr bwMode="auto">
          <a:xfrm>
            <a:off x="2274995" y="3911701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2</a:t>
            </a:r>
            <a:endParaRPr lang="es-EC" altLang="es-EC" sz="1200" dirty="0"/>
          </a:p>
        </p:txBody>
      </p:sp>
      <p:sp>
        <p:nvSpPr>
          <p:cNvPr id="42" name="Oval 37"/>
          <p:cNvSpPr>
            <a:spLocks noChangeArrowheads="1"/>
          </p:cNvSpPr>
          <p:nvPr/>
        </p:nvSpPr>
        <p:spPr bwMode="auto">
          <a:xfrm>
            <a:off x="2732447" y="2729846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00" anchor="ctr"/>
          <a:lstStyle/>
          <a:p>
            <a:pPr eaLnBrk="1" hangingPunct="1"/>
            <a:r>
              <a:rPr lang="es-EC" altLang="es-EC" sz="1200" dirty="0"/>
              <a:t>3</a:t>
            </a:r>
          </a:p>
        </p:txBody>
      </p:sp>
      <p:sp>
        <p:nvSpPr>
          <p:cNvPr id="43" name="Oval 37"/>
          <p:cNvSpPr>
            <a:spLocks noChangeArrowheads="1"/>
          </p:cNvSpPr>
          <p:nvPr/>
        </p:nvSpPr>
        <p:spPr bwMode="auto">
          <a:xfrm>
            <a:off x="1815533" y="2276872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00" anchor="ctr"/>
          <a:lstStyle/>
          <a:p>
            <a:pPr eaLnBrk="1" hangingPunct="1"/>
            <a:r>
              <a:rPr lang="es-EC" altLang="es-EC" sz="1200" dirty="0"/>
              <a:t>4</a:t>
            </a:r>
          </a:p>
        </p:txBody>
      </p:sp>
      <p:sp>
        <p:nvSpPr>
          <p:cNvPr id="44" name="Oval 37"/>
          <p:cNvSpPr>
            <a:spLocks noChangeArrowheads="1"/>
          </p:cNvSpPr>
          <p:nvPr/>
        </p:nvSpPr>
        <p:spPr bwMode="auto">
          <a:xfrm>
            <a:off x="1127940" y="2801331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5</a:t>
            </a:r>
            <a:endParaRPr lang="es-EC" altLang="es-EC" sz="1200" dirty="0"/>
          </a:p>
        </p:txBody>
      </p:sp>
    </p:spTree>
    <p:extLst>
      <p:ext uri="{BB962C8B-B14F-4D97-AF65-F5344CB8AC3E}">
        <p14:creationId xmlns:p14="http://schemas.microsoft.com/office/powerpoint/2010/main" val="4189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50629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Probieren Sie die Kugellagermethode selber aus!</a:t>
            </a:r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83219"/>
            <a:ext cx="1936352" cy="19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915816" y="4509120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Arbeitszeit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de-DE" dirty="0">
                <a:latin typeface="Arial" pitchFamily="34" charset="0"/>
                <a:cs typeface="Arial" pitchFamily="34" charset="0"/>
              </a:rPr>
              <a:t>Minuten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3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    3. Kugellagermethode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95536" y="1484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81991" y="1556792"/>
            <a:ext cx="8124761" cy="24066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000" dirty="0" smtClean="0">
                <a:latin typeface="Arial" pitchFamily="34" charset="0"/>
                <a:cs typeface="Arial" pitchFamily="34" charset="0"/>
              </a:rPr>
              <a:t>Vorteile: 	- gut für die Erarbeitung kleiner Themen</a:t>
            </a:r>
            <a:r>
              <a:rPr lang="de-DE" sz="30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3000" dirty="0" smtClean="0">
                <a:latin typeface="Arial" pitchFamily="34" charset="0"/>
                <a:cs typeface="Arial" pitchFamily="34" charset="0"/>
              </a:rPr>
              <a:t>	- alle Schüler werden aktiviert</a:t>
            </a:r>
          </a:p>
          <a:p>
            <a:pPr algn="l"/>
            <a:r>
              <a:rPr lang="de-DE" sz="30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3000" dirty="0" smtClean="0">
                <a:latin typeface="Arial" pitchFamily="34" charset="0"/>
                <a:cs typeface="Arial" pitchFamily="34" charset="0"/>
              </a:rPr>
              <a:t>	- fördert die Fähigkeit, Sachverhalte zu 		  beschreiben</a:t>
            </a:r>
          </a:p>
          <a:p>
            <a:pPr algn="l"/>
            <a:r>
              <a:rPr lang="de-DE" sz="30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3000" dirty="0" smtClean="0">
                <a:latin typeface="Arial" pitchFamily="34" charset="0"/>
                <a:cs typeface="Arial" pitchFamily="34" charset="0"/>
              </a:rPr>
              <a:t>	- Schüler bringen sich gegenseitig etwas		  bei und korrigieren sich gegenseitig</a:t>
            </a:r>
          </a:p>
          <a:p>
            <a:pPr algn="l"/>
            <a:r>
              <a:rPr lang="de-DE" sz="30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3000" dirty="0" smtClean="0">
                <a:latin typeface="Arial" pitchFamily="34" charset="0"/>
                <a:cs typeface="Arial" pitchFamily="34" charset="0"/>
              </a:rPr>
              <a:t>	...</a:t>
            </a:r>
          </a:p>
          <a:p>
            <a:pPr algn="l"/>
            <a:endParaRPr lang="de-DE"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95536" y="3963490"/>
            <a:ext cx="8571012" cy="25202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Nachteile: 	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- die Themen dürfen nicht zu umfangreich 			  sein</a:t>
            </a:r>
          </a:p>
          <a:p>
            <a:pPr algn="l">
              <a:lnSpc>
                <a:spcPct val="90000"/>
              </a:lnSpc>
            </a:pPr>
            <a:r>
              <a:rPr lang="de-DE" sz="2600" dirty="0" smtClean="0">
                <a:latin typeface="Arial" pitchFamily="34" charset="0"/>
                <a:cs typeface="Arial" pitchFamily="34" charset="0"/>
              </a:rPr>
              <a:t>		- etwas erhöhter Zeitbedarf</a:t>
            </a:r>
          </a:p>
          <a:p>
            <a:pPr algn="l">
              <a:lnSpc>
                <a:spcPct val="90000"/>
              </a:lnSpc>
            </a:pPr>
            <a:r>
              <a:rPr lang="de-DE" sz="2600" dirty="0" smtClean="0">
                <a:latin typeface="Arial" pitchFamily="34" charset="0"/>
                <a:cs typeface="Arial" pitchFamily="34" charset="0"/>
              </a:rPr>
              <a:t>		- laut, viele reden gleichzeitig</a:t>
            </a:r>
          </a:p>
          <a:p>
            <a:pPr algn="l">
              <a:lnSpc>
                <a:spcPct val="90000"/>
              </a:lnSpc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	- Ergebnissicherung muss nachgeholt </a:t>
            </a:r>
          </a:p>
          <a:p>
            <a:pPr algn="l">
              <a:lnSpc>
                <a:spcPct val="90000"/>
              </a:lnSpc>
            </a:pPr>
            <a:r>
              <a:rPr lang="de-DE" sz="2600" dirty="0" smtClean="0">
                <a:latin typeface="Arial" pitchFamily="34" charset="0"/>
                <a:cs typeface="Arial" pitchFamily="34" charset="0"/>
              </a:rPr>
              <a:t>		  werden</a:t>
            </a:r>
          </a:p>
          <a:p>
            <a:pPr algn="l">
              <a:lnSpc>
                <a:spcPct val="90000"/>
              </a:lnSpc>
            </a:pPr>
            <a:r>
              <a:rPr lang="de-DE" sz="2600" dirty="0" smtClean="0">
                <a:latin typeface="Arial" pitchFamily="34" charset="0"/>
                <a:cs typeface="Arial" pitchFamily="34" charset="0"/>
              </a:rPr>
              <a:t>		...</a:t>
            </a:r>
          </a:p>
          <a:p>
            <a:pPr algn="l">
              <a:lnSpc>
                <a:spcPct val="90000"/>
              </a:lnSpc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l">
              <a:lnSpc>
                <a:spcPct val="90000"/>
              </a:lnSpc>
            </a:pPr>
            <a:endParaRPr lang="de-DE" sz="26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de-DE" sz="3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de-DE" sz="3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de-DE" sz="3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497" y="269491"/>
            <a:ext cx="2020924" cy="128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4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37"/>
          <p:cNvSpPr>
            <a:spLocks noChangeArrowheads="1"/>
          </p:cNvSpPr>
          <p:nvPr/>
        </p:nvSpPr>
        <p:spPr bwMode="auto">
          <a:xfrm>
            <a:off x="2292343" y="3818022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00" anchor="ctr"/>
          <a:lstStyle/>
          <a:p>
            <a:pPr eaLnBrk="1" hangingPunct="1"/>
            <a:r>
              <a:rPr lang="es-EC" altLang="es-EC" sz="1200" dirty="0"/>
              <a:t>C</a:t>
            </a:r>
          </a:p>
        </p:txBody>
      </p:sp>
      <p:sp>
        <p:nvSpPr>
          <p:cNvPr id="10" name="Oval 37"/>
          <p:cNvSpPr>
            <a:spLocks noChangeArrowheads="1"/>
          </p:cNvSpPr>
          <p:nvPr/>
        </p:nvSpPr>
        <p:spPr bwMode="auto">
          <a:xfrm>
            <a:off x="727240" y="3880750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00" anchor="ctr"/>
          <a:lstStyle/>
          <a:p>
            <a:pPr eaLnBrk="1" hangingPunct="1"/>
            <a:r>
              <a:rPr lang="es-EC" altLang="es-EC" sz="1200" dirty="0"/>
              <a:t>E</a:t>
            </a:r>
          </a:p>
        </p:txBody>
      </p:sp>
      <p:sp>
        <p:nvSpPr>
          <p:cNvPr id="11" name="Oval 37"/>
          <p:cNvSpPr>
            <a:spLocks noChangeArrowheads="1"/>
          </p:cNvSpPr>
          <p:nvPr/>
        </p:nvSpPr>
        <p:spPr bwMode="auto">
          <a:xfrm>
            <a:off x="1436239" y="4508036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D</a:t>
            </a:r>
            <a:endParaRPr lang="es-EC" altLang="es-EC" sz="1200" dirty="0"/>
          </a:p>
        </p:txBody>
      </p:sp>
      <p:sp>
        <p:nvSpPr>
          <p:cNvPr id="12" name="Oval 37"/>
          <p:cNvSpPr>
            <a:spLocks noChangeArrowheads="1"/>
          </p:cNvSpPr>
          <p:nvPr/>
        </p:nvSpPr>
        <p:spPr bwMode="auto">
          <a:xfrm>
            <a:off x="1008892" y="3300975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A</a:t>
            </a:r>
            <a:endParaRPr lang="es-EC" altLang="es-EC" sz="1200" dirty="0"/>
          </a:p>
        </p:txBody>
      </p:sp>
      <p:sp>
        <p:nvSpPr>
          <p:cNvPr id="13" name="Oval 37"/>
          <p:cNvSpPr>
            <a:spLocks noChangeArrowheads="1"/>
          </p:cNvSpPr>
          <p:nvPr/>
        </p:nvSpPr>
        <p:spPr bwMode="auto">
          <a:xfrm>
            <a:off x="1820176" y="3300975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B</a:t>
            </a:r>
            <a:endParaRPr lang="es-EC" altLang="es-EC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1673333" y="69269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346182" y="5013176"/>
            <a:ext cx="825826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s-EC" sz="1800" dirty="0"/>
              <a:t>2</a:t>
            </a:r>
            <a:r>
              <a:rPr lang="de-DE" altLang="es-EC" sz="1800" dirty="0" smtClean="0"/>
              <a:t>. Die Schüler können zunächst die Aufgabenstellungen durchlesen und sich </a:t>
            </a:r>
          </a:p>
          <a:p>
            <a:pPr eaLnBrk="1" hangingPunct="1"/>
            <a:r>
              <a:rPr lang="de-DE" altLang="es-EC" sz="1800" dirty="0"/>
              <a:t> </a:t>
            </a:r>
            <a:r>
              <a:rPr lang="de-DE" altLang="es-EC" sz="1800" dirty="0" smtClean="0"/>
              <a:t>   ggf. in der Stammgruppe darüber austauschen.  Die Aufgaben werden</a:t>
            </a:r>
          </a:p>
          <a:p>
            <a:pPr eaLnBrk="1" hangingPunct="1"/>
            <a:r>
              <a:rPr lang="de-DE" altLang="es-EC" sz="1800" dirty="0"/>
              <a:t> </a:t>
            </a:r>
            <a:r>
              <a:rPr lang="de-DE" altLang="es-EC" sz="1800" dirty="0" smtClean="0"/>
              <a:t>   untereinander verteilt, es können erste Lösungsideen entstehen. </a:t>
            </a:r>
            <a:endParaRPr lang="de-DE" altLang="es-EC" sz="1800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377094" y="256829"/>
            <a:ext cx="8507288" cy="864096"/>
          </a:xfrm>
        </p:spPr>
        <p:txBody>
          <a:bodyPr>
            <a:normAutofit fontScale="90000"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Expertengruppen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Parallele Erarbeitung von mehreren Inhalten oder Aufgabenstellungen</a:t>
            </a:r>
            <a:endParaRPr lang="de-DE" sz="2400" dirty="0"/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638840" y="2141551"/>
            <a:ext cx="78982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s-EC" sz="1600" dirty="0" smtClean="0"/>
              <a:t>Beispiel: es gibt 5 verschiedene Problemstellungen A, B, C, D und E</a:t>
            </a:r>
            <a:endParaRPr lang="de-DE" altLang="es-EC" sz="1600" dirty="0"/>
          </a:p>
        </p:txBody>
      </p:sp>
      <p:sp>
        <p:nvSpPr>
          <p:cNvPr id="14" name="Rechteck 13"/>
          <p:cNvSpPr/>
          <p:nvPr/>
        </p:nvSpPr>
        <p:spPr>
          <a:xfrm>
            <a:off x="1121604" y="3632062"/>
            <a:ext cx="1080120" cy="703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Stamm-gruppe 1</a:t>
            </a:r>
            <a:endParaRPr lang="de-DE" dirty="0"/>
          </a:p>
        </p:txBody>
      </p:sp>
      <p:sp>
        <p:nvSpPr>
          <p:cNvPr id="25" name="Oval 37"/>
          <p:cNvSpPr>
            <a:spLocks noChangeArrowheads="1"/>
          </p:cNvSpPr>
          <p:nvPr/>
        </p:nvSpPr>
        <p:spPr bwMode="auto">
          <a:xfrm>
            <a:off x="4834695" y="3515361"/>
            <a:ext cx="225425" cy="2063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3200" anchor="ctr"/>
          <a:lstStyle/>
          <a:p>
            <a:pPr eaLnBrk="1" hangingPunct="1"/>
            <a:r>
              <a:rPr lang="es-EC" altLang="es-EC" sz="1200" dirty="0"/>
              <a:t>C</a:t>
            </a:r>
          </a:p>
        </p:txBody>
      </p:sp>
      <p:sp>
        <p:nvSpPr>
          <p:cNvPr id="26" name="Oval 37"/>
          <p:cNvSpPr>
            <a:spLocks noChangeArrowheads="1"/>
          </p:cNvSpPr>
          <p:nvPr/>
        </p:nvSpPr>
        <p:spPr bwMode="auto">
          <a:xfrm>
            <a:off x="3269592" y="3578089"/>
            <a:ext cx="225425" cy="2063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3200" anchor="ctr"/>
          <a:lstStyle/>
          <a:p>
            <a:pPr eaLnBrk="1" hangingPunct="1"/>
            <a:r>
              <a:rPr lang="es-EC" altLang="es-EC" sz="1200" dirty="0"/>
              <a:t>E</a:t>
            </a:r>
          </a:p>
        </p:txBody>
      </p:sp>
      <p:sp>
        <p:nvSpPr>
          <p:cNvPr id="27" name="Oval 37"/>
          <p:cNvSpPr>
            <a:spLocks noChangeArrowheads="1"/>
          </p:cNvSpPr>
          <p:nvPr/>
        </p:nvSpPr>
        <p:spPr bwMode="auto">
          <a:xfrm>
            <a:off x="3978591" y="4205375"/>
            <a:ext cx="225425" cy="2063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D</a:t>
            </a:r>
            <a:endParaRPr lang="es-EC" altLang="es-EC" sz="1200" dirty="0"/>
          </a:p>
        </p:txBody>
      </p:sp>
      <p:sp>
        <p:nvSpPr>
          <p:cNvPr id="28" name="Oval 37"/>
          <p:cNvSpPr>
            <a:spLocks noChangeArrowheads="1"/>
          </p:cNvSpPr>
          <p:nvPr/>
        </p:nvSpPr>
        <p:spPr bwMode="auto">
          <a:xfrm>
            <a:off x="3551244" y="2998314"/>
            <a:ext cx="225425" cy="2063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A</a:t>
            </a:r>
            <a:endParaRPr lang="es-EC" altLang="es-EC" sz="1200" dirty="0"/>
          </a:p>
        </p:txBody>
      </p:sp>
      <p:sp>
        <p:nvSpPr>
          <p:cNvPr id="29" name="Oval 37"/>
          <p:cNvSpPr>
            <a:spLocks noChangeArrowheads="1"/>
          </p:cNvSpPr>
          <p:nvPr/>
        </p:nvSpPr>
        <p:spPr bwMode="auto">
          <a:xfrm>
            <a:off x="4362528" y="2998314"/>
            <a:ext cx="225425" cy="2063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B</a:t>
            </a:r>
            <a:endParaRPr lang="es-EC" altLang="es-EC" sz="1200" dirty="0"/>
          </a:p>
        </p:txBody>
      </p:sp>
      <p:sp>
        <p:nvSpPr>
          <p:cNvPr id="30" name="Rechteck 29"/>
          <p:cNvSpPr/>
          <p:nvPr/>
        </p:nvSpPr>
        <p:spPr>
          <a:xfrm>
            <a:off x="3663956" y="3329401"/>
            <a:ext cx="1080120" cy="703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Stamm-gruppe 2</a:t>
            </a:r>
            <a:endParaRPr lang="de-DE" dirty="0"/>
          </a:p>
        </p:txBody>
      </p:sp>
      <p:sp>
        <p:nvSpPr>
          <p:cNvPr id="31" name="Oval 37"/>
          <p:cNvSpPr>
            <a:spLocks noChangeArrowheads="1"/>
          </p:cNvSpPr>
          <p:nvPr/>
        </p:nvSpPr>
        <p:spPr bwMode="auto">
          <a:xfrm>
            <a:off x="7426983" y="3804508"/>
            <a:ext cx="225425" cy="2063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3200" anchor="ctr"/>
          <a:lstStyle/>
          <a:p>
            <a:pPr eaLnBrk="1" hangingPunct="1"/>
            <a:r>
              <a:rPr lang="es-EC" altLang="es-EC" sz="1200" dirty="0"/>
              <a:t>C</a:t>
            </a:r>
          </a:p>
        </p:txBody>
      </p:sp>
      <p:sp>
        <p:nvSpPr>
          <p:cNvPr id="32" name="Oval 37"/>
          <p:cNvSpPr>
            <a:spLocks noChangeArrowheads="1"/>
          </p:cNvSpPr>
          <p:nvPr/>
        </p:nvSpPr>
        <p:spPr bwMode="auto">
          <a:xfrm>
            <a:off x="5861880" y="3867236"/>
            <a:ext cx="225425" cy="2063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3200" anchor="ctr"/>
          <a:lstStyle/>
          <a:p>
            <a:pPr eaLnBrk="1" hangingPunct="1"/>
            <a:r>
              <a:rPr lang="es-EC" altLang="es-EC" sz="1200" dirty="0"/>
              <a:t>E</a:t>
            </a:r>
          </a:p>
        </p:txBody>
      </p: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6570879" y="4494522"/>
            <a:ext cx="225425" cy="2063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D</a:t>
            </a:r>
            <a:endParaRPr lang="es-EC" altLang="es-EC" sz="1200" dirty="0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6143532" y="3287461"/>
            <a:ext cx="225425" cy="2063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A</a:t>
            </a:r>
            <a:endParaRPr lang="es-EC" altLang="es-EC" sz="1200" dirty="0"/>
          </a:p>
        </p:txBody>
      </p:sp>
      <p:sp>
        <p:nvSpPr>
          <p:cNvPr id="35" name="Oval 37"/>
          <p:cNvSpPr>
            <a:spLocks noChangeArrowheads="1"/>
          </p:cNvSpPr>
          <p:nvPr/>
        </p:nvSpPr>
        <p:spPr bwMode="auto">
          <a:xfrm>
            <a:off x="6954816" y="3287461"/>
            <a:ext cx="225425" cy="2063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B</a:t>
            </a:r>
            <a:endParaRPr lang="es-EC" altLang="es-EC" sz="1200" dirty="0"/>
          </a:p>
        </p:txBody>
      </p:sp>
      <p:sp>
        <p:nvSpPr>
          <p:cNvPr id="36" name="Rechteck 35"/>
          <p:cNvSpPr/>
          <p:nvPr/>
        </p:nvSpPr>
        <p:spPr>
          <a:xfrm>
            <a:off x="6235935" y="3592047"/>
            <a:ext cx="1080120" cy="703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Stamm-gruppe 3</a:t>
            </a:r>
            <a:endParaRPr lang="de-DE" dirty="0"/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254903" y="1430499"/>
            <a:ext cx="78982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s-EC" sz="1800" dirty="0" smtClean="0"/>
              <a:t>1. Die Klasse wird in Stammgruppen eingeteilt. Jede Stammgruppe hat so     </a:t>
            </a:r>
          </a:p>
          <a:p>
            <a:pPr eaLnBrk="1" hangingPunct="1"/>
            <a:r>
              <a:rPr lang="de-DE" altLang="es-EC" sz="1800" dirty="0"/>
              <a:t> </a:t>
            </a:r>
            <a:r>
              <a:rPr lang="de-DE" altLang="es-EC" sz="1800" dirty="0" smtClean="0"/>
              <a:t>   viele Schüler, wie unterschiedliche Problemstellungen vorliegen</a:t>
            </a:r>
            <a:endParaRPr lang="de-DE" altLang="es-EC" sz="1800" dirty="0"/>
          </a:p>
        </p:txBody>
      </p:sp>
    </p:spTree>
    <p:extLst>
      <p:ext uri="{BB962C8B-B14F-4D97-AF65-F5344CB8AC3E}">
        <p14:creationId xmlns:p14="http://schemas.microsoft.com/office/powerpoint/2010/main" val="20916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37"/>
          <p:cNvSpPr>
            <a:spLocks noChangeArrowheads="1"/>
          </p:cNvSpPr>
          <p:nvPr/>
        </p:nvSpPr>
        <p:spPr bwMode="auto">
          <a:xfrm>
            <a:off x="6864490" y="3062056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00" anchor="ctr"/>
          <a:lstStyle/>
          <a:p>
            <a:pPr eaLnBrk="1" hangingPunct="1"/>
            <a:r>
              <a:rPr lang="es-EC" altLang="es-EC" sz="1200" dirty="0"/>
              <a:t>C</a:t>
            </a:r>
          </a:p>
        </p:txBody>
      </p:sp>
      <p:sp>
        <p:nvSpPr>
          <p:cNvPr id="10" name="Oval 37"/>
          <p:cNvSpPr>
            <a:spLocks noChangeArrowheads="1"/>
          </p:cNvSpPr>
          <p:nvPr/>
        </p:nvSpPr>
        <p:spPr bwMode="auto">
          <a:xfrm>
            <a:off x="3019215" y="3571174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00" anchor="ctr"/>
          <a:lstStyle/>
          <a:p>
            <a:pPr eaLnBrk="1" hangingPunct="1"/>
            <a:r>
              <a:rPr lang="es-EC" altLang="es-EC" sz="1200" dirty="0"/>
              <a:t>E</a:t>
            </a:r>
          </a:p>
        </p:txBody>
      </p:sp>
      <p:sp>
        <p:nvSpPr>
          <p:cNvPr id="11" name="Oval 37"/>
          <p:cNvSpPr>
            <a:spLocks noChangeArrowheads="1"/>
          </p:cNvSpPr>
          <p:nvPr/>
        </p:nvSpPr>
        <p:spPr bwMode="auto">
          <a:xfrm>
            <a:off x="5952850" y="3169036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D</a:t>
            </a:r>
            <a:endParaRPr lang="es-EC" altLang="es-EC" sz="1200" dirty="0"/>
          </a:p>
        </p:txBody>
      </p:sp>
      <p:sp>
        <p:nvSpPr>
          <p:cNvPr id="12" name="Oval 37"/>
          <p:cNvSpPr>
            <a:spLocks noChangeArrowheads="1"/>
          </p:cNvSpPr>
          <p:nvPr/>
        </p:nvSpPr>
        <p:spPr bwMode="auto">
          <a:xfrm>
            <a:off x="980832" y="2991401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A</a:t>
            </a:r>
            <a:endParaRPr lang="es-EC" altLang="es-EC" sz="1200" dirty="0"/>
          </a:p>
        </p:txBody>
      </p:sp>
      <p:sp>
        <p:nvSpPr>
          <p:cNvPr id="13" name="Oval 37"/>
          <p:cNvSpPr>
            <a:spLocks noChangeArrowheads="1"/>
          </p:cNvSpPr>
          <p:nvPr/>
        </p:nvSpPr>
        <p:spPr bwMode="auto">
          <a:xfrm>
            <a:off x="3851920" y="3026832"/>
            <a:ext cx="225425" cy="2063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B</a:t>
            </a:r>
            <a:endParaRPr lang="es-EC" altLang="es-EC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1673333" y="69269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554366" y="4653136"/>
            <a:ext cx="78982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s-EC" sz="1800" dirty="0" smtClean="0"/>
              <a:t>4. Die Stammrunden kommen wieder zusammen und die Schüler </a:t>
            </a:r>
            <a:r>
              <a:rPr lang="de-DE" altLang="es-EC" sz="1800" dirty="0" err="1" smtClean="0"/>
              <a:t>präsen</a:t>
            </a:r>
            <a:r>
              <a:rPr lang="de-DE" altLang="es-EC" sz="1800" dirty="0" smtClean="0"/>
              <a:t>-  </a:t>
            </a:r>
          </a:p>
          <a:p>
            <a:r>
              <a:rPr lang="de-DE" altLang="es-EC" sz="1800" dirty="0"/>
              <a:t> </a:t>
            </a:r>
            <a:r>
              <a:rPr lang="de-DE" altLang="es-EC" sz="1800" dirty="0" smtClean="0"/>
              <a:t>   </a:t>
            </a:r>
            <a:r>
              <a:rPr lang="de-DE" altLang="es-EC" sz="1800" dirty="0" err="1" smtClean="0"/>
              <a:t>tieren</a:t>
            </a:r>
            <a:r>
              <a:rPr lang="de-DE" altLang="es-EC" sz="1800" dirty="0" smtClean="0"/>
              <a:t> sich gegenseitig ihre Ergebnisse. </a:t>
            </a:r>
            <a:endParaRPr lang="de-DE" altLang="es-EC" sz="1800" dirty="0"/>
          </a:p>
        </p:txBody>
      </p:sp>
      <p:sp>
        <p:nvSpPr>
          <p:cNvPr id="14" name="Rechteck 13"/>
          <p:cNvSpPr/>
          <p:nvPr/>
        </p:nvSpPr>
        <p:spPr>
          <a:xfrm>
            <a:off x="1093544" y="3322488"/>
            <a:ext cx="1080120" cy="703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Experten-runde A</a:t>
            </a:r>
            <a:endParaRPr lang="de-DE" dirty="0"/>
          </a:p>
        </p:txBody>
      </p:sp>
      <p:sp>
        <p:nvSpPr>
          <p:cNvPr id="25" name="Oval 37"/>
          <p:cNvSpPr>
            <a:spLocks noChangeArrowheads="1"/>
          </p:cNvSpPr>
          <p:nvPr/>
        </p:nvSpPr>
        <p:spPr bwMode="auto">
          <a:xfrm>
            <a:off x="7377605" y="3062055"/>
            <a:ext cx="225425" cy="2063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3200" anchor="ctr"/>
          <a:lstStyle/>
          <a:p>
            <a:pPr eaLnBrk="1" hangingPunct="1"/>
            <a:r>
              <a:rPr lang="es-EC" altLang="es-EC" sz="1200" dirty="0"/>
              <a:t>C</a:t>
            </a:r>
          </a:p>
        </p:txBody>
      </p:sp>
      <p:sp>
        <p:nvSpPr>
          <p:cNvPr id="26" name="Oval 37"/>
          <p:cNvSpPr>
            <a:spLocks noChangeArrowheads="1"/>
          </p:cNvSpPr>
          <p:nvPr/>
        </p:nvSpPr>
        <p:spPr bwMode="auto">
          <a:xfrm>
            <a:off x="2599108" y="3867426"/>
            <a:ext cx="225425" cy="2063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3200" anchor="ctr"/>
          <a:lstStyle/>
          <a:p>
            <a:pPr eaLnBrk="1" hangingPunct="1"/>
            <a:r>
              <a:rPr lang="es-EC" altLang="es-EC" sz="1200" dirty="0"/>
              <a:t>E</a:t>
            </a:r>
          </a:p>
        </p:txBody>
      </p:sp>
      <p:sp>
        <p:nvSpPr>
          <p:cNvPr id="27" name="Oval 37"/>
          <p:cNvSpPr>
            <a:spLocks noChangeArrowheads="1"/>
          </p:cNvSpPr>
          <p:nvPr/>
        </p:nvSpPr>
        <p:spPr bwMode="auto">
          <a:xfrm>
            <a:off x="6020958" y="4039657"/>
            <a:ext cx="225425" cy="2063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D</a:t>
            </a:r>
            <a:endParaRPr lang="es-EC" altLang="es-EC" sz="1200" dirty="0"/>
          </a:p>
        </p:txBody>
      </p:sp>
      <p:sp>
        <p:nvSpPr>
          <p:cNvPr id="28" name="Oval 37"/>
          <p:cNvSpPr>
            <a:spLocks noChangeArrowheads="1"/>
          </p:cNvSpPr>
          <p:nvPr/>
        </p:nvSpPr>
        <p:spPr bwMode="auto">
          <a:xfrm>
            <a:off x="1520891" y="3019827"/>
            <a:ext cx="225425" cy="2063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A</a:t>
            </a:r>
            <a:endParaRPr lang="es-EC" altLang="es-EC" sz="1200" dirty="0"/>
          </a:p>
        </p:txBody>
      </p:sp>
      <p:sp>
        <p:nvSpPr>
          <p:cNvPr id="29" name="Oval 37"/>
          <p:cNvSpPr>
            <a:spLocks noChangeArrowheads="1"/>
          </p:cNvSpPr>
          <p:nvPr/>
        </p:nvSpPr>
        <p:spPr bwMode="auto">
          <a:xfrm>
            <a:off x="4334468" y="2688740"/>
            <a:ext cx="225425" cy="2063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B</a:t>
            </a:r>
            <a:endParaRPr lang="es-EC" altLang="es-EC" sz="1200" dirty="0"/>
          </a:p>
        </p:txBody>
      </p:sp>
      <p:sp>
        <p:nvSpPr>
          <p:cNvPr id="30" name="Rechteck 29"/>
          <p:cNvSpPr/>
          <p:nvPr/>
        </p:nvSpPr>
        <p:spPr>
          <a:xfrm>
            <a:off x="4175956" y="2967431"/>
            <a:ext cx="540060" cy="544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31" name="Oval 37"/>
          <p:cNvSpPr>
            <a:spLocks noChangeArrowheads="1"/>
          </p:cNvSpPr>
          <p:nvPr/>
        </p:nvSpPr>
        <p:spPr bwMode="auto">
          <a:xfrm>
            <a:off x="7575448" y="3571173"/>
            <a:ext cx="225425" cy="2063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3200" anchor="ctr"/>
          <a:lstStyle/>
          <a:p>
            <a:pPr eaLnBrk="1" hangingPunct="1"/>
            <a:r>
              <a:rPr lang="es-EC" altLang="es-EC" sz="1200" dirty="0"/>
              <a:t>C</a:t>
            </a:r>
          </a:p>
        </p:txBody>
      </p:sp>
      <p:sp>
        <p:nvSpPr>
          <p:cNvPr id="32" name="Oval 37"/>
          <p:cNvSpPr>
            <a:spLocks noChangeArrowheads="1"/>
          </p:cNvSpPr>
          <p:nvPr/>
        </p:nvSpPr>
        <p:spPr bwMode="auto">
          <a:xfrm>
            <a:off x="3458066" y="3777549"/>
            <a:ext cx="225425" cy="2063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3200" anchor="ctr"/>
          <a:lstStyle/>
          <a:p>
            <a:pPr eaLnBrk="1" hangingPunct="1"/>
            <a:r>
              <a:rPr lang="es-EC" altLang="es-EC" sz="1200" dirty="0"/>
              <a:t>E</a:t>
            </a:r>
          </a:p>
        </p:txBody>
      </p: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5570108" y="3718990"/>
            <a:ext cx="225425" cy="2063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D</a:t>
            </a:r>
            <a:endParaRPr lang="es-EC" altLang="es-EC" sz="1200" dirty="0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746987" y="3476156"/>
            <a:ext cx="225425" cy="2063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A</a:t>
            </a:r>
            <a:endParaRPr lang="es-EC" altLang="es-EC" sz="1200" dirty="0"/>
          </a:p>
        </p:txBody>
      </p:sp>
      <p:sp>
        <p:nvSpPr>
          <p:cNvPr id="35" name="Oval 37"/>
          <p:cNvSpPr>
            <a:spLocks noChangeArrowheads="1"/>
          </p:cNvSpPr>
          <p:nvPr/>
        </p:nvSpPr>
        <p:spPr bwMode="auto">
          <a:xfrm>
            <a:off x="4806635" y="3166594"/>
            <a:ext cx="225425" cy="2063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43200" anchor="ctr"/>
          <a:lstStyle/>
          <a:p>
            <a:pPr eaLnBrk="1" hangingPunct="1"/>
            <a:r>
              <a:rPr lang="es-EC" altLang="es-EC" sz="1200" dirty="0" smtClean="0"/>
              <a:t>B</a:t>
            </a:r>
            <a:endParaRPr lang="es-EC" altLang="es-EC" sz="1200" dirty="0"/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465940" y="332655"/>
            <a:ext cx="807507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s-EC" sz="1800" dirty="0" smtClean="0"/>
              <a:t>3. Nach rel. kurzer Zeit (ca. 10-20 min) kommen die Schüler mit gleichen</a:t>
            </a:r>
          </a:p>
          <a:p>
            <a:pPr eaLnBrk="1" hangingPunct="1"/>
            <a:r>
              <a:rPr lang="de-DE" altLang="es-EC" sz="1800" dirty="0"/>
              <a:t> </a:t>
            </a:r>
            <a:r>
              <a:rPr lang="de-DE" altLang="es-EC" sz="1800" dirty="0" smtClean="0"/>
              <a:t>   Aufgabenstellungen in die Expertenrunden zusammen und erarbeiten </a:t>
            </a:r>
          </a:p>
          <a:p>
            <a:pPr eaLnBrk="1" hangingPunct="1"/>
            <a:r>
              <a:rPr lang="de-DE" altLang="es-EC" sz="1800" dirty="0" smtClean="0"/>
              <a:t>a) eine Lösung für die Problemstellung</a:t>
            </a:r>
          </a:p>
          <a:p>
            <a:pPr eaLnBrk="1" hangingPunct="1"/>
            <a:r>
              <a:rPr lang="de-DE" altLang="es-EC" sz="1800" dirty="0" smtClean="0"/>
              <a:t>b) eine Präsentation, um der Stammrunde die Lösung zu präsentieren</a:t>
            </a:r>
          </a:p>
          <a:p>
            <a:pPr eaLnBrk="1" hangingPunct="1"/>
            <a:r>
              <a:rPr lang="de-DE" altLang="es-EC" sz="1800" dirty="0" smtClean="0"/>
              <a:t>c) eine Möglichkeit, um zu prüfen, ob die Stammrunde den Sachverhalt</a:t>
            </a:r>
          </a:p>
          <a:p>
            <a:pPr eaLnBrk="1" hangingPunct="1"/>
            <a:r>
              <a:rPr lang="de-DE" altLang="es-EC" sz="1800" dirty="0"/>
              <a:t> </a:t>
            </a:r>
            <a:r>
              <a:rPr lang="de-DE" altLang="es-EC" sz="1800" dirty="0" smtClean="0"/>
              <a:t>   verstanden hat. </a:t>
            </a:r>
            <a:endParaRPr lang="de-DE" altLang="es-EC" sz="1800" dirty="0"/>
          </a:p>
        </p:txBody>
      </p: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496873" y="5460682"/>
            <a:ext cx="78982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s-EC" sz="1800" dirty="0"/>
              <a:t>5</a:t>
            </a:r>
            <a:r>
              <a:rPr lang="de-DE" altLang="es-EC" sz="1800" dirty="0" smtClean="0"/>
              <a:t>. Rückblick auf das Verfahren und auf die erarbeiteten Inhalte. </a:t>
            </a:r>
          </a:p>
          <a:p>
            <a:r>
              <a:rPr lang="de-DE" altLang="es-EC" sz="1800" dirty="0"/>
              <a:t> </a:t>
            </a:r>
            <a:r>
              <a:rPr lang="de-DE" altLang="es-EC" sz="1800" dirty="0" smtClean="0"/>
              <a:t>   Ggf. Lernerfolgsüberprüfung  </a:t>
            </a:r>
            <a:endParaRPr lang="de-DE" altLang="es-EC" sz="1800" dirty="0"/>
          </a:p>
        </p:txBody>
      </p:sp>
      <p:sp>
        <p:nvSpPr>
          <p:cNvPr id="42" name="Rechteck 41"/>
          <p:cNvSpPr/>
          <p:nvPr/>
        </p:nvSpPr>
        <p:spPr>
          <a:xfrm>
            <a:off x="6950258" y="3346433"/>
            <a:ext cx="540060" cy="544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43" name="Rechteck 42"/>
          <p:cNvSpPr/>
          <p:nvPr/>
        </p:nvSpPr>
        <p:spPr>
          <a:xfrm>
            <a:off x="5795533" y="3410318"/>
            <a:ext cx="540060" cy="544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</a:t>
            </a:r>
            <a:endParaRPr lang="de-DE" dirty="0"/>
          </a:p>
        </p:txBody>
      </p:sp>
      <p:sp>
        <p:nvSpPr>
          <p:cNvPr id="44" name="Rechteck 43"/>
          <p:cNvSpPr/>
          <p:nvPr/>
        </p:nvSpPr>
        <p:spPr>
          <a:xfrm>
            <a:off x="2860560" y="3822177"/>
            <a:ext cx="540060" cy="544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4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243174997"/>
              </p:ext>
            </p:extLst>
          </p:nvPr>
        </p:nvGraphicFramePr>
        <p:xfrm>
          <a:off x="827584" y="404664"/>
          <a:ext cx="799288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feil nach rechts 5"/>
          <p:cNvSpPr/>
          <p:nvPr/>
        </p:nvSpPr>
        <p:spPr>
          <a:xfrm rot="2260351">
            <a:off x="5433337" y="1528227"/>
            <a:ext cx="1224136" cy="40856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3502100" y="1787221"/>
            <a:ext cx="2438050" cy="21759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Lernsituation</a:t>
            </a:r>
            <a:endParaRPr lang="de-DE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ussdiagramm: Mehrere Dokumente 7"/>
          <p:cNvSpPr/>
          <p:nvPr/>
        </p:nvSpPr>
        <p:spPr>
          <a:xfrm>
            <a:off x="3625683" y="4293096"/>
            <a:ext cx="2088232" cy="2304256"/>
          </a:xfrm>
          <a:prstGeom prst="flowChartMultidocumen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Arbeitsmaterial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Pfeil nach rechts 9"/>
          <p:cNvSpPr/>
          <p:nvPr/>
        </p:nvSpPr>
        <p:spPr>
          <a:xfrm rot="7971661">
            <a:off x="2632655" y="1582938"/>
            <a:ext cx="1224136" cy="40856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 rot="2260351">
            <a:off x="2280723" y="4192522"/>
            <a:ext cx="1224136" cy="40856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7971661">
            <a:off x="5894164" y="4192521"/>
            <a:ext cx="1224136" cy="408566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1395761"/>
            <a:ext cx="461751" cy="64807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2" y="1409266"/>
            <a:ext cx="461751" cy="64807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03268"/>
            <a:ext cx="772294" cy="88756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40" y="4403268"/>
            <a:ext cx="668899" cy="76873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998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          4. Expertengruppe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95536" y="1484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81991" y="1556792"/>
            <a:ext cx="8124761" cy="24066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000" dirty="0" smtClean="0">
                <a:latin typeface="Arial" pitchFamily="34" charset="0"/>
                <a:cs typeface="Arial" pitchFamily="34" charset="0"/>
              </a:rPr>
              <a:t>Vorteile: 	- gut für die Einführung neuer Themen</a:t>
            </a:r>
          </a:p>
          <a:p>
            <a:pPr algn="l"/>
            <a:r>
              <a:rPr lang="de-DE" sz="30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3000" dirty="0" smtClean="0">
                <a:latin typeface="Arial" pitchFamily="34" charset="0"/>
                <a:cs typeface="Arial" pitchFamily="34" charset="0"/>
              </a:rPr>
              <a:t>	- jeder kann sich individuell einbringen</a:t>
            </a:r>
          </a:p>
          <a:p>
            <a:pPr algn="l"/>
            <a:r>
              <a:rPr lang="de-DE" sz="30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3000" dirty="0" smtClean="0">
                <a:latin typeface="Arial" pitchFamily="34" charset="0"/>
                <a:cs typeface="Arial" pitchFamily="34" charset="0"/>
              </a:rPr>
              <a:t>	- die Schüler werden aktiviert</a:t>
            </a:r>
          </a:p>
          <a:p>
            <a:pPr algn="l"/>
            <a:r>
              <a:rPr lang="de-DE" sz="30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3000" dirty="0" smtClean="0">
                <a:latin typeface="Arial" pitchFamily="34" charset="0"/>
                <a:cs typeface="Arial" pitchFamily="34" charset="0"/>
              </a:rPr>
              <a:t>	- fördert die Diskussionsfähigkeit</a:t>
            </a:r>
          </a:p>
          <a:p>
            <a:pPr algn="l"/>
            <a:r>
              <a:rPr lang="de-DE" sz="30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3000" dirty="0" smtClean="0">
                <a:latin typeface="Arial" pitchFamily="34" charset="0"/>
                <a:cs typeface="Arial" pitchFamily="34" charset="0"/>
              </a:rPr>
              <a:t>	- Schüler bringen sich gegenseitig etwas 		  bei</a:t>
            </a:r>
          </a:p>
          <a:p>
            <a:pPr algn="l"/>
            <a:r>
              <a:rPr lang="de-DE" sz="30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3000" dirty="0" smtClean="0">
                <a:latin typeface="Arial" pitchFamily="34" charset="0"/>
                <a:cs typeface="Arial" pitchFamily="34" charset="0"/>
              </a:rPr>
              <a:t>	...</a:t>
            </a:r>
          </a:p>
          <a:p>
            <a:pPr algn="l"/>
            <a:endParaRPr lang="de-DE"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95536" y="3963490"/>
            <a:ext cx="8571012" cy="25202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Nachteile: 	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- Organisationsaufwand </a:t>
            </a:r>
            <a:r>
              <a:rPr lang="de-DE" sz="2600" dirty="0">
                <a:latin typeface="Arial" pitchFamily="34" charset="0"/>
                <a:cs typeface="Arial" pitchFamily="34" charset="0"/>
              </a:rPr>
              <a:t>(beim ersten Mal)</a:t>
            </a:r>
          </a:p>
          <a:p>
            <a:pPr algn="l">
              <a:lnSpc>
                <a:spcPct val="90000"/>
              </a:lnSpc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		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- der Lernstoff sollte in 3-5 unabhängige 			  Abschnitte teilbar sein</a:t>
            </a:r>
          </a:p>
          <a:p>
            <a:pPr algn="l">
              <a:lnSpc>
                <a:spcPct val="90000"/>
              </a:lnSpc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	- alle Gruppen müssen leistungsheterogen 			  sein</a:t>
            </a:r>
          </a:p>
          <a:p>
            <a:pPr algn="l">
              <a:lnSpc>
                <a:spcPct val="90000"/>
              </a:lnSpc>
            </a:pPr>
            <a:r>
              <a:rPr lang="de-DE" sz="2600" dirty="0" smtClean="0">
                <a:latin typeface="Arial" pitchFamily="34" charset="0"/>
                <a:cs typeface="Arial" pitchFamily="34" charset="0"/>
              </a:rPr>
              <a:t>		...</a:t>
            </a:r>
          </a:p>
          <a:p>
            <a:pPr algn="l">
              <a:lnSpc>
                <a:spcPct val="90000"/>
              </a:lnSpc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l">
              <a:lnSpc>
                <a:spcPct val="90000"/>
              </a:lnSpc>
            </a:pPr>
            <a:endParaRPr lang="de-DE" sz="26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de-DE" sz="3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de-DE" sz="3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de-DE" sz="3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497" y="269491"/>
            <a:ext cx="2020924" cy="128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6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242" y="476672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          5</a:t>
            </a:r>
            <a:r>
              <a:rPr lang="de-DE" dirty="0"/>
              <a:t>. Experimente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95536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98984" y="1268760"/>
            <a:ext cx="8243145" cy="25202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dirty="0" smtClean="0">
                <a:latin typeface="Arial" pitchFamily="34" charset="0"/>
                <a:cs typeface="Arial" pitchFamily="34" charset="0"/>
              </a:rPr>
              <a:t>Vorteile: 	- prägen sich ein</a:t>
            </a:r>
          </a:p>
          <a:p>
            <a:pPr algn="l"/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	- wissenschaftliche Vorgehensweise abbildbar</a:t>
            </a:r>
          </a:p>
          <a:p>
            <a:pPr algn="l"/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	- bei Schülerexperimenten werden haptische 		  Kanäle angesprochen </a:t>
            </a:r>
          </a:p>
          <a:p>
            <a:pPr algn="l"/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	- die Schüler werden aktiviert</a:t>
            </a:r>
          </a:p>
          <a:p>
            <a:pPr algn="l"/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	- fördert die Diskussionsfähigkeit</a:t>
            </a:r>
          </a:p>
          <a:p>
            <a:pPr algn="l"/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	...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95536" y="4077072"/>
            <a:ext cx="8571012" cy="25202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Nachteile: 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- man benötigt Materialien</a:t>
            </a:r>
          </a:p>
          <a:p>
            <a:pPr algn="l">
              <a:lnSpc>
                <a:spcPct val="90000"/>
              </a:lnSpc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	- erhöhter Zeitbedarf</a:t>
            </a:r>
          </a:p>
          <a:p>
            <a:pPr algn="l">
              <a:lnSpc>
                <a:spcPct val="90000"/>
              </a:lnSpc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	- man muss Experimente immer gut 				  vorbereiten und ausprobieren!</a:t>
            </a:r>
          </a:p>
          <a:p>
            <a:pPr algn="l">
              <a:lnSpc>
                <a:spcPct val="90000"/>
              </a:lnSpc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	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pPr algn="l">
              <a:lnSpc>
                <a:spcPct val="90000"/>
              </a:lnSpc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l">
              <a:lnSpc>
                <a:spcPct val="90000"/>
              </a:lnSpc>
            </a:pPr>
            <a:endParaRPr lang="de-DE" sz="26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de-DE" sz="3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de-DE" sz="3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de-DE" sz="3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497" y="269491"/>
            <a:ext cx="2020924" cy="128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1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11560" y="980728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Ein Beispiel: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5186648" cy="6812314"/>
          </a:xfrm>
          <a:prstGeom prst="rect">
            <a:avLst/>
          </a:prstGeom>
          <a:noFill/>
          <a:ln>
            <a:noFill/>
          </a:ln>
          <a:effectLst>
            <a:outerShdw dist="35921" dir="2700000" sx="102000" sy="102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052015" y="0"/>
            <a:ext cx="990977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Anlage 4b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335733"/>
              </p:ext>
            </p:extLst>
          </p:nvPr>
        </p:nvGraphicFramePr>
        <p:xfrm>
          <a:off x="711200" y="655638"/>
          <a:ext cx="7794625" cy="603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Picture" r:id="rId3" imgW="5829480" imgH="4483800" progId="Word.Picture.8">
                  <p:embed/>
                </p:oleObj>
              </mc:Choice>
              <mc:Fallback>
                <p:oleObj name="Picture" r:id="rId3" imgW="5829480" imgH="4483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655638"/>
                        <a:ext cx="7794625" cy="603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20" y="128587"/>
            <a:ext cx="860444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de-DE" altLang="es-EC" sz="2000" b="1" dirty="0">
                <a:solidFill>
                  <a:srgbClr val="0000FF"/>
                </a:solidFill>
              </a:rPr>
              <a:t>Zu einer ausführlichen handlungsorientierten </a:t>
            </a:r>
          </a:p>
          <a:p>
            <a:pPr algn="ctr" eaLnBrk="1" hangingPunct="1"/>
            <a:r>
              <a:rPr lang="de-DE" altLang="es-EC" sz="2000" b="1" dirty="0">
                <a:solidFill>
                  <a:srgbClr val="0000FF"/>
                </a:solidFill>
              </a:rPr>
              <a:t>Unterrichtsplanung </a:t>
            </a:r>
            <a:r>
              <a:rPr lang="de-DE" altLang="es-EC" sz="2000" b="1" dirty="0" smtClean="0">
                <a:solidFill>
                  <a:srgbClr val="0000FF"/>
                </a:solidFill>
              </a:rPr>
              <a:t>                                                     kann </a:t>
            </a:r>
            <a:r>
              <a:rPr lang="de-DE" altLang="es-EC" sz="2000" b="1" dirty="0">
                <a:solidFill>
                  <a:srgbClr val="0000FF"/>
                </a:solidFill>
              </a:rPr>
              <a:t>man viele Fragen stellen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675563" y="479425"/>
            <a:ext cx="1462087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s-EC" altLang="es-EC"/>
          </a:p>
        </p:txBody>
      </p:sp>
      <p:sp>
        <p:nvSpPr>
          <p:cNvPr id="7" name="Textfeld 1"/>
          <p:cNvSpPr txBox="1"/>
          <p:nvPr/>
        </p:nvSpPr>
        <p:spPr>
          <a:xfrm>
            <a:off x="7861424" y="123785"/>
            <a:ext cx="981359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Anlage 4c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88840"/>
            <a:ext cx="3888432" cy="247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7984" y="1916832"/>
            <a:ext cx="4032448" cy="2592288"/>
          </a:xfrm>
        </p:spPr>
        <p:txBody>
          <a:bodyPr>
            <a:normAutofit fontScale="90000"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Je größer Ihr Werkzeugkasten ist, um so mehr Freude entwickeln Sie und Ihre Schüler am Unterricht!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...und es gibt selten eindeutige Antworten und oft viele verschiedene Wege.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25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50629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Entwickeln Sie eine Unterrichtseinheit anhand des Ecuadorianischen Lehrplans!</a:t>
            </a:r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83219"/>
            <a:ext cx="1936352" cy="19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915816" y="4509120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Arbeitszeit </a:t>
            </a:r>
            <a:r>
              <a:rPr lang="de-DE" dirty="0">
                <a:latin typeface="Arial" pitchFamily="34" charset="0"/>
                <a:cs typeface="Arial" pitchFamily="34" charset="0"/>
              </a:rPr>
              <a:t>6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de-DE" dirty="0">
                <a:latin typeface="Arial" pitchFamily="34" charset="0"/>
                <a:cs typeface="Arial" pitchFamily="34" charset="0"/>
              </a:rPr>
              <a:t>Minuten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87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6624736" cy="2409453"/>
          </a:xfrm>
        </p:spPr>
        <p:txBody>
          <a:bodyPr>
            <a:noAutofit/>
          </a:bodyPr>
          <a:lstStyle/>
          <a:p>
            <a:pPr algn="l"/>
            <a:r>
              <a:rPr lang="de-DE" sz="2800" dirty="0" smtClean="0">
                <a:latin typeface="Arial" pitchFamily="34" charset="0"/>
                <a:cs typeface="Arial" pitchFamily="34" charset="0"/>
              </a:rPr>
              <a:t>meine Definition: </a:t>
            </a:r>
            <a:br>
              <a:rPr 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sz="2800" dirty="0" smtClean="0">
                <a:latin typeface="Arial" pitchFamily="34" charset="0"/>
                <a:cs typeface="Arial" pitchFamily="34" charset="0"/>
              </a:rPr>
              <a:t>Unterrichtsmethoden sind Verfahren, </a:t>
            </a:r>
            <a:br>
              <a:rPr 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sz="2800" dirty="0" smtClean="0">
                <a:latin typeface="Arial" pitchFamily="34" charset="0"/>
                <a:cs typeface="Arial" pitchFamily="34" charset="0"/>
              </a:rPr>
              <a:t>die vom Lehrer genutzt werden können, um bei den Schülern Ziele zu erreichen.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Unterrichtsmethoden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56792"/>
            <a:ext cx="1973357" cy="233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47293" y="3888503"/>
            <a:ext cx="8670101" cy="2409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 smtClean="0">
                <a:latin typeface="Arial" pitchFamily="34" charset="0"/>
                <a:cs typeface="Arial" pitchFamily="34" charset="0"/>
              </a:rPr>
              <a:t>Es gibt:</a:t>
            </a:r>
          </a:p>
          <a:p>
            <a:pPr algn="l"/>
            <a:r>
              <a:rPr lang="de-DE" sz="2800" dirty="0" smtClean="0">
                <a:latin typeface="Arial" pitchFamily="34" charset="0"/>
                <a:cs typeface="Arial" pitchFamily="34" charset="0"/>
              </a:rPr>
              <a:t>Vortrag, Präsentationen, Lückentexte,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Exkursionen,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Experimente,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Aufgabenblätter, Stationenlernen,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Fallstudien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Kugellagermethode, Rollenspiele, Expertengruppen, Projekte,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Fishbowldiskussionen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Gruppenpuzzle, Lernspiele, Brainstorming, Blitzlicht, </a:t>
            </a:r>
          </a:p>
          <a:p>
            <a:pPr algn="l"/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Briefemethode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Mind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-Mapping,  Leittexte, Planspiele, Rallyes, Lerninseln, Portfolios,  Lerntagebücher, Methode 6-3-5.......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dirty="0" smtClean="0"/>
              <a:t>Es muss nicht immer ein Lehrervortrag sein!!</a:t>
            </a:r>
            <a:endParaRPr lang="de-DE" sz="300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95536" y="1268760"/>
            <a:ext cx="8229600" cy="4536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000" dirty="0" smtClean="0"/>
              <a:t>Folgende Methoden finde ich für den Unterricht besonders interessant:</a:t>
            </a:r>
          </a:p>
          <a:p>
            <a:endParaRPr lang="de-DE" sz="3000" dirty="0" smtClean="0"/>
          </a:p>
          <a:p>
            <a:pPr algn="l"/>
            <a:r>
              <a:rPr lang="de-DE" sz="3000" dirty="0" smtClean="0"/>
              <a:t>1. Projektarbeit</a:t>
            </a:r>
          </a:p>
          <a:p>
            <a:pPr algn="l"/>
            <a:r>
              <a:rPr lang="de-DE" sz="3000" dirty="0" smtClean="0"/>
              <a:t>2. Stationenlernen</a:t>
            </a:r>
          </a:p>
          <a:p>
            <a:pPr algn="l"/>
            <a:r>
              <a:rPr lang="de-DE" sz="3000" dirty="0" smtClean="0"/>
              <a:t>3. </a:t>
            </a:r>
            <a:r>
              <a:rPr lang="de-DE" sz="3000" dirty="0"/>
              <a:t>Kugellagermethode</a:t>
            </a:r>
          </a:p>
          <a:p>
            <a:pPr algn="l"/>
            <a:r>
              <a:rPr lang="de-DE" sz="3000" dirty="0" smtClean="0"/>
              <a:t>4. </a:t>
            </a:r>
            <a:r>
              <a:rPr lang="de-DE" sz="3000" dirty="0"/>
              <a:t>Expertengruppen</a:t>
            </a:r>
          </a:p>
          <a:p>
            <a:pPr algn="l"/>
            <a:r>
              <a:rPr lang="de-DE" sz="3000" dirty="0" smtClean="0"/>
              <a:t>5. Experimente</a:t>
            </a:r>
            <a:endParaRPr lang="de-DE" sz="3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492896"/>
            <a:ext cx="4752003" cy="316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5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             1. Projektarbeit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95536" y="1484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81991" y="1556792"/>
            <a:ext cx="8124761" cy="22322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000" dirty="0" smtClean="0">
                <a:latin typeface="Arial" pitchFamily="34" charset="0"/>
                <a:cs typeface="Arial" pitchFamily="34" charset="0"/>
              </a:rPr>
              <a:t>Vorteile: 	- vollständige Handlungen werden geübt</a:t>
            </a:r>
          </a:p>
          <a:p>
            <a:pPr algn="l"/>
            <a:r>
              <a:rPr lang="de-DE" sz="30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3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de-DE" sz="3000" dirty="0">
                <a:latin typeface="Arial" pitchFamily="34" charset="0"/>
                <a:cs typeface="Arial" pitchFamily="34" charset="0"/>
              </a:rPr>
              <a:t>-</a:t>
            </a:r>
            <a:r>
              <a:rPr lang="de-DE" sz="3000" dirty="0" smtClean="0">
                <a:latin typeface="Arial" pitchFamily="34" charset="0"/>
                <a:cs typeface="Arial" pitchFamily="34" charset="0"/>
              </a:rPr>
              <a:t> fördert den Teamgeist</a:t>
            </a:r>
          </a:p>
          <a:p>
            <a:pPr algn="l"/>
            <a:r>
              <a:rPr lang="de-DE" sz="30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3000" dirty="0" smtClean="0">
                <a:latin typeface="Arial" pitchFamily="34" charset="0"/>
                <a:cs typeface="Arial" pitchFamily="34" charset="0"/>
              </a:rPr>
              <a:t>	- lässt viele Lösungswege zu</a:t>
            </a:r>
          </a:p>
          <a:p>
            <a:pPr algn="l"/>
            <a:r>
              <a:rPr lang="de-DE" sz="30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3000" dirty="0" smtClean="0">
                <a:latin typeface="Arial" pitchFamily="34" charset="0"/>
                <a:cs typeface="Arial" pitchFamily="34" charset="0"/>
              </a:rPr>
              <a:t>	- Jeder kann sich individuell einbringen</a:t>
            </a:r>
          </a:p>
          <a:p>
            <a:pPr algn="l"/>
            <a:r>
              <a:rPr lang="de-DE" sz="30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3000" dirty="0" smtClean="0">
                <a:latin typeface="Arial" pitchFamily="34" charset="0"/>
                <a:cs typeface="Arial" pitchFamily="34" charset="0"/>
              </a:rPr>
              <a:t>	  die Schüler werden aktiviert</a:t>
            </a:r>
          </a:p>
          <a:p>
            <a:pPr algn="l"/>
            <a:r>
              <a:rPr lang="de-DE" sz="30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3000" dirty="0" smtClean="0">
                <a:latin typeface="Arial" pitchFamily="34" charset="0"/>
                <a:cs typeface="Arial" pitchFamily="34" charset="0"/>
              </a:rPr>
              <a:t>	...</a:t>
            </a:r>
          </a:p>
          <a:p>
            <a:pPr algn="l"/>
            <a:endParaRPr lang="de-DE"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81992" y="3645024"/>
            <a:ext cx="8571012" cy="25202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Nachteile: 	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- Organisationsaufwand </a:t>
            </a:r>
            <a:r>
              <a:rPr lang="de-DE" sz="2600" dirty="0">
                <a:latin typeface="Arial" pitchFamily="34" charset="0"/>
                <a:cs typeface="Arial" pitchFamily="34" charset="0"/>
              </a:rPr>
              <a:t>(beim ersten Mal)</a:t>
            </a:r>
          </a:p>
          <a:p>
            <a:pPr algn="l">
              <a:lnSpc>
                <a:spcPct val="90000"/>
              </a:lnSpc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		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- zeitaufwändig</a:t>
            </a:r>
            <a:endParaRPr lang="de-DE" sz="260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		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- einzelne </a:t>
            </a:r>
            <a:r>
              <a:rPr lang="de-DE" sz="2600" dirty="0">
                <a:latin typeface="Arial" pitchFamily="34" charset="0"/>
                <a:cs typeface="Arial" pitchFamily="34" charset="0"/>
              </a:rPr>
              <a:t>Schüler können sich 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zurückziehen</a:t>
            </a:r>
          </a:p>
          <a:p>
            <a:pPr algn="l">
              <a:lnSpc>
                <a:spcPct val="90000"/>
              </a:lnSpc>
            </a:pPr>
            <a:r>
              <a:rPr lang="de-DE" sz="2600" dirty="0" smtClean="0">
                <a:latin typeface="Arial" pitchFamily="34" charset="0"/>
                <a:cs typeface="Arial" pitchFamily="34" charset="0"/>
              </a:rPr>
              <a:t>		- schwierige Einzelbewertung</a:t>
            </a:r>
          </a:p>
          <a:p>
            <a:pPr algn="l">
              <a:lnSpc>
                <a:spcPct val="90000"/>
              </a:lnSpc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	- bei umfassenden Projekten sind </a:t>
            </a:r>
            <a:r>
              <a:rPr lang="de-DE" sz="2600" dirty="0" err="1" smtClean="0">
                <a:latin typeface="Arial" pitchFamily="34" charset="0"/>
                <a:cs typeface="Arial" pitchFamily="34" charset="0"/>
              </a:rPr>
              <a:t>Abspra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-			  </a:t>
            </a:r>
            <a:r>
              <a:rPr lang="de-DE" sz="2600" dirty="0" err="1" smtClean="0">
                <a:latin typeface="Arial" pitchFamily="34" charset="0"/>
                <a:cs typeface="Arial" pitchFamily="34" charset="0"/>
              </a:rPr>
              <a:t>chen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 notwendig</a:t>
            </a:r>
          </a:p>
          <a:p>
            <a:pPr algn="l">
              <a:lnSpc>
                <a:spcPct val="90000"/>
              </a:lnSpc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	...</a:t>
            </a:r>
          </a:p>
          <a:p>
            <a:pPr algn="l">
              <a:lnSpc>
                <a:spcPct val="90000"/>
              </a:lnSpc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l">
              <a:lnSpc>
                <a:spcPct val="90000"/>
              </a:lnSpc>
            </a:pPr>
            <a:endParaRPr lang="de-DE" sz="26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de-DE" sz="3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de-DE" sz="3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de-DE" sz="3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497" y="269491"/>
            <a:ext cx="2020924" cy="128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0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22367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259632" y="5733256"/>
            <a:ext cx="7492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Wichtig: Die Bewertungskriterien müssen am Anfang des Projektes klar sein!!!</a:t>
            </a:r>
          </a:p>
          <a:p>
            <a:r>
              <a:rPr lang="de-DE" dirty="0" smtClean="0"/>
              <a:t>Ein Beispiel: Projekt „Kreativ“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9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156646"/>
              </p:ext>
            </p:extLst>
          </p:nvPr>
        </p:nvGraphicFramePr>
        <p:xfrm>
          <a:off x="395536" y="277745"/>
          <a:ext cx="8496944" cy="12268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kument" r:id="rId3" imgW="6594582" imgH="9519822" progId="Word.Document.12">
                  <p:embed/>
                </p:oleObj>
              </mc:Choice>
              <mc:Fallback>
                <p:oleObj name="Dokument" r:id="rId3" imgW="6594582" imgH="95198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277745"/>
                        <a:ext cx="8496944" cy="122685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83568" y="206296"/>
            <a:ext cx="175560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dirty="0" smtClean="0"/>
              <a:t>Ein Beispiel: </a:t>
            </a:r>
            <a:endParaRPr lang="de-DE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5940152" y="266385"/>
            <a:ext cx="1090363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Anlage 4a1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366310"/>
              </p:ext>
            </p:extLst>
          </p:nvPr>
        </p:nvGraphicFramePr>
        <p:xfrm>
          <a:off x="3851920" y="-49265"/>
          <a:ext cx="4306249" cy="6907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kument" r:id="rId3" imgW="6223979" imgH="9985319" progId="Word.Document.12">
                  <p:embed/>
                </p:oleObj>
              </mc:Choice>
              <mc:Fallback>
                <p:oleObj name="Dokument" r:id="rId3" imgW="6223979" imgH="99853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1920" y="-49265"/>
                        <a:ext cx="4306249" cy="69072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611560" y="476672"/>
            <a:ext cx="223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Wichtige Absprachen: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053637" y="7968"/>
            <a:ext cx="1090363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Anlage 4a2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497" y="269491"/>
            <a:ext cx="2020924" cy="128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       2. Stationenlernen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95536" y="1484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45827" y="1424435"/>
            <a:ext cx="8264299" cy="24066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dirty="0" smtClean="0">
                <a:latin typeface="Arial" pitchFamily="34" charset="0"/>
                <a:cs typeface="Arial" pitchFamily="34" charset="0"/>
              </a:rPr>
              <a:t>Vorteile: 	- Schüler können mit individuellem</a:t>
            </a:r>
          </a:p>
          <a:p>
            <a:pPr algn="l"/>
            <a:r>
              <a:rPr lang="de-DE" sz="2400" dirty="0" smtClean="0">
                <a:latin typeface="Arial" pitchFamily="34" charset="0"/>
                <a:cs typeface="Arial" pitchFamily="34" charset="0"/>
              </a:rPr>
              <a:t>		   Tempo arbeiten</a:t>
            </a:r>
          </a:p>
          <a:p>
            <a:pPr algn="l"/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	- in Einzelarbeit oder Kleingruppen möglich</a:t>
            </a:r>
          </a:p>
          <a:p>
            <a:pPr algn="l"/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	- lässt viele Lösungswege zu</a:t>
            </a:r>
          </a:p>
          <a:p>
            <a:pPr algn="l"/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	- Schüler können sich selber überprüfen</a:t>
            </a:r>
          </a:p>
          <a:p>
            <a:pPr algn="l"/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	- zeiteffizient</a:t>
            </a:r>
          </a:p>
          <a:p>
            <a:pPr algn="l"/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	...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73212" y="4005064"/>
            <a:ext cx="8571012" cy="25202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Nachteile: 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- stark geführt, wenig Freiräume für eigene </a:t>
            </a:r>
          </a:p>
          <a:p>
            <a:pPr algn="l">
              <a:lnSpc>
                <a:spcPct val="90000"/>
              </a:lnSpc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Entscheidungen</a:t>
            </a:r>
          </a:p>
          <a:p>
            <a:pPr algn="l">
              <a:lnSpc>
                <a:spcPct val="90000"/>
              </a:lnSpc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	- Organisationsaufwand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(beim ersten Mal)</a:t>
            </a:r>
          </a:p>
          <a:p>
            <a:pPr algn="l">
              <a:lnSpc>
                <a:spcPct val="90000"/>
              </a:lnSpc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	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- einzelne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Schüler können sich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zurückziehen</a:t>
            </a:r>
          </a:p>
          <a:p>
            <a:pPr algn="l">
              <a:lnSpc>
                <a:spcPct val="90000"/>
              </a:lnSpc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		- schwierige Einzelbewertung</a:t>
            </a:r>
          </a:p>
          <a:p>
            <a:pPr algn="l">
              <a:lnSpc>
                <a:spcPct val="90000"/>
              </a:lnSpc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	- durch Platzwechsel der Schüler unruhig</a:t>
            </a:r>
          </a:p>
          <a:p>
            <a:pPr algn="l">
              <a:lnSpc>
                <a:spcPct val="90000"/>
              </a:lnSpc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	...</a:t>
            </a:r>
          </a:p>
          <a:p>
            <a:pPr algn="l">
              <a:lnSpc>
                <a:spcPct val="90000"/>
              </a:lnSpc>
            </a:pPr>
            <a:r>
              <a:rPr lang="de-DE" sz="26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l">
              <a:lnSpc>
                <a:spcPct val="90000"/>
              </a:lnSpc>
            </a:pPr>
            <a:endParaRPr lang="de-DE" sz="26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de-DE" sz="3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de-DE" sz="3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de-DE" sz="3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678</Words>
  <Application>Microsoft Office PowerPoint</Application>
  <PresentationFormat>Bildschirmpräsentation (4:3)</PresentationFormat>
  <Paragraphs>220</Paragraphs>
  <Slides>25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28" baseType="lpstr">
      <vt:lpstr>Larissa</vt:lpstr>
      <vt:lpstr>Dokument</vt:lpstr>
      <vt:lpstr>Picture</vt:lpstr>
      <vt:lpstr>Christoph Arzt Studium: Maschinenbau und Physik Lehramt in Essen seit 1989 Lehrer an der Mies-van-der-Rohe-Schule in Aachen </vt:lpstr>
      <vt:lpstr>PowerPoint-Präsentation</vt:lpstr>
      <vt:lpstr>meine Definition:  Unterrichtsmethoden sind Verfahren,  die vom Lehrer genutzt werden können, um bei den Schülern Ziele zu erreichen.</vt:lpstr>
      <vt:lpstr>Es muss nicht immer ein Lehrervortrag sein!!</vt:lpstr>
      <vt:lpstr>             1. Projektarbeit</vt:lpstr>
      <vt:lpstr>PowerPoint-Präsentation</vt:lpstr>
      <vt:lpstr>PowerPoint-Präsentation</vt:lpstr>
      <vt:lpstr>PowerPoint-Präsentation</vt:lpstr>
      <vt:lpstr>       2. Stationenlernen</vt:lpstr>
      <vt:lpstr>PowerPoint-Präsentation</vt:lpstr>
      <vt:lpstr>PowerPoint-Präsentation</vt:lpstr>
      <vt:lpstr>PowerPoint-Präsentation</vt:lpstr>
      <vt:lpstr>Kugellager- oder Karussellmethode Schüler können sich selbst informieren</vt:lpstr>
      <vt:lpstr>Kugellager oder Karussellmethode</vt:lpstr>
      <vt:lpstr>Kugellager oder Karussellmethode</vt:lpstr>
      <vt:lpstr> Probieren Sie die Kugellagermethode selber aus!</vt:lpstr>
      <vt:lpstr>    3. Kugellagermethode</vt:lpstr>
      <vt:lpstr>Expertengruppen Parallele Erarbeitung von mehreren Inhalten oder Aufgabenstellungen</vt:lpstr>
      <vt:lpstr>PowerPoint-Präsentation</vt:lpstr>
      <vt:lpstr>          4. Expertengruppe</vt:lpstr>
      <vt:lpstr>          5. Experimente </vt:lpstr>
      <vt:lpstr>PowerPoint-Präsentation</vt:lpstr>
      <vt:lpstr>PowerPoint-Präsentation</vt:lpstr>
      <vt:lpstr>Je größer Ihr Werkzeugkasten ist, um so mehr Freude entwickeln Sie und Ihre Schüler am Unterricht!</vt:lpstr>
      <vt:lpstr> Entwickeln Sie eine Unterrichtseinheit anhand des Ecuadorianischen Lehrplans!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Christoph Arzt Studium: Maschinenbau und Physik Lehramt in Essen seit 1989 Lehrer an der Mies-van-der-Rohe-Schule in Aachen </dc:title>
  <dc:creator>Christoph</dc:creator>
  <cp:lastModifiedBy>Christoph</cp:lastModifiedBy>
  <cp:revision>84</cp:revision>
  <cp:lastPrinted>2015-02-01T14:16:28Z</cp:lastPrinted>
  <dcterms:created xsi:type="dcterms:W3CDTF">2014-12-29T17:22:58Z</dcterms:created>
  <dcterms:modified xsi:type="dcterms:W3CDTF">2015-02-01T15:03:19Z</dcterms:modified>
</cp:coreProperties>
</file>