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97" r:id="rId4"/>
    <p:sldId id="276" r:id="rId5"/>
    <p:sldId id="277" r:id="rId6"/>
    <p:sldId id="274" r:id="rId7"/>
    <p:sldId id="273" r:id="rId8"/>
    <p:sldId id="278" r:id="rId9"/>
    <p:sldId id="299" r:id="rId10"/>
    <p:sldId id="300" r:id="rId11"/>
    <p:sldId id="298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655" autoAdjust="0"/>
  </p:normalViewPr>
  <p:slideViewPr>
    <p:cSldViewPr>
      <p:cViewPr varScale="1">
        <p:scale>
          <a:sx n="77" d="100"/>
          <a:sy n="77" d="100"/>
        </p:scale>
        <p:origin x="-384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904E08-E5FF-4ED9-A4AF-7860BF15525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48A2220-BD4B-4A4D-9CCE-1807CDA5EDA7}">
      <dgm:prSet phldrT="[Text]" custT="1"/>
      <dgm:spPr/>
      <dgm:t>
        <a:bodyPr/>
        <a:lstStyle/>
        <a:p>
          <a:r>
            <a:rPr lang="de-DE" sz="1400" dirty="0" smtClean="0">
              <a:latin typeface="Arial" pitchFamily="34" charset="0"/>
              <a:cs typeface="Arial" pitchFamily="34" charset="0"/>
            </a:rPr>
            <a:t>Messen	</a:t>
          </a:r>
          <a:endParaRPr lang="de-DE" sz="1400" dirty="0">
            <a:latin typeface="Arial" pitchFamily="34" charset="0"/>
            <a:cs typeface="Arial" pitchFamily="34" charset="0"/>
          </a:endParaRPr>
        </a:p>
      </dgm:t>
    </dgm:pt>
    <dgm:pt modelId="{0B7F3AC4-133A-47AB-903F-7D1B81D1B62A}" type="parTrans" cxnId="{3C023C8A-3C34-4C64-A801-6B392A7F9F82}">
      <dgm:prSet/>
      <dgm:spPr/>
      <dgm:t>
        <a:bodyPr/>
        <a:lstStyle/>
        <a:p>
          <a:endParaRPr lang="de-DE"/>
        </a:p>
      </dgm:t>
    </dgm:pt>
    <dgm:pt modelId="{6AD6315D-F3D9-417B-8A2B-CA3987A52551}" type="sibTrans" cxnId="{3C023C8A-3C34-4C64-A801-6B392A7F9F82}">
      <dgm:prSet/>
      <dgm:spPr/>
      <dgm:t>
        <a:bodyPr/>
        <a:lstStyle/>
        <a:p>
          <a:endParaRPr lang="de-DE"/>
        </a:p>
      </dgm:t>
    </dgm:pt>
    <dgm:pt modelId="{1F3049D0-1AFA-4DBC-B378-013E6982BEC2}">
      <dgm:prSet phldrT="[Text]" custT="1"/>
      <dgm:spPr>
        <a:solidFill>
          <a:schemeClr val="accent2"/>
        </a:solidFill>
      </dgm:spPr>
      <dgm:t>
        <a:bodyPr/>
        <a:lstStyle/>
        <a:p>
          <a:r>
            <a:rPr lang="de-DE" sz="1600" dirty="0" smtClean="0">
              <a:latin typeface="Arial" pitchFamily="34" charset="0"/>
              <a:cs typeface="Arial" pitchFamily="34" charset="0"/>
            </a:rPr>
            <a:t>Montieren</a:t>
          </a:r>
          <a:endParaRPr lang="de-DE" sz="1600" dirty="0">
            <a:latin typeface="Arial" pitchFamily="34" charset="0"/>
            <a:cs typeface="Arial" pitchFamily="34" charset="0"/>
          </a:endParaRPr>
        </a:p>
      </dgm:t>
    </dgm:pt>
    <dgm:pt modelId="{C18C6889-78F2-490D-A6EF-8A5FDFFCC1D2}" type="parTrans" cxnId="{12EF0B66-26CB-4487-A387-85A70CD71878}">
      <dgm:prSet/>
      <dgm:spPr/>
      <dgm:t>
        <a:bodyPr/>
        <a:lstStyle/>
        <a:p>
          <a:endParaRPr lang="de-DE"/>
        </a:p>
      </dgm:t>
    </dgm:pt>
    <dgm:pt modelId="{EA5BDD5C-C2D0-4AD2-8CFC-B8241C1DCA45}" type="sibTrans" cxnId="{12EF0B66-26CB-4487-A387-85A70CD71878}">
      <dgm:prSet/>
      <dgm:spPr/>
      <dgm:t>
        <a:bodyPr/>
        <a:lstStyle/>
        <a:p>
          <a:endParaRPr lang="de-DE"/>
        </a:p>
      </dgm:t>
    </dgm:pt>
    <dgm:pt modelId="{D3CBE09B-68BC-478C-80EE-F54861A6D842}">
      <dgm:prSet phldrT="[Text]" custT="1"/>
      <dgm:spPr>
        <a:solidFill>
          <a:srgbClr val="92D050"/>
        </a:solidFill>
      </dgm:spPr>
      <dgm:t>
        <a:bodyPr/>
        <a:lstStyle/>
        <a:p>
          <a:r>
            <a:rPr lang="de-DE" sz="1400" dirty="0" smtClean="0">
              <a:latin typeface="Arial" pitchFamily="34" charset="0"/>
              <a:cs typeface="Arial" pitchFamily="34" charset="0"/>
            </a:rPr>
            <a:t>Erklären</a:t>
          </a:r>
          <a:endParaRPr lang="de-DE" sz="1400" dirty="0">
            <a:latin typeface="Arial" pitchFamily="34" charset="0"/>
            <a:cs typeface="Arial" pitchFamily="34" charset="0"/>
          </a:endParaRPr>
        </a:p>
      </dgm:t>
    </dgm:pt>
    <dgm:pt modelId="{A02DC04A-81E8-4EAB-841C-1E778F0656F7}" type="parTrans" cxnId="{09566014-3422-4B8A-A4EC-795C39A468A0}">
      <dgm:prSet/>
      <dgm:spPr/>
      <dgm:t>
        <a:bodyPr/>
        <a:lstStyle/>
        <a:p>
          <a:endParaRPr lang="de-DE"/>
        </a:p>
      </dgm:t>
    </dgm:pt>
    <dgm:pt modelId="{51807982-CC97-4083-BB88-FF7F57F718BC}" type="sibTrans" cxnId="{09566014-3422-4B8A-A4EC-795C39A468A0}">
      <dgm:prSet/>
      <dgm:spPr/>
      <dgm:t>
        <a:bodyPr/>
        <a:lstStyle/>
        <a:p>
          <a:endParaRPr lang="de-DE"/>
        </a:p>
      </dgm:t>
    </dgm:pt>
    <dgm:pt modelId="{A2BDFFFD-F529-479C-A999-D7C1A0038D32}">
      <dgm:prSet phldrT="[Text]" custT="1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de-DE" sz="1600" dirty="0" smtClean="0">
              <a:latin typeface="Arial" pitchFamily="34" charset="0"/>
              <a:cs typeface="Arial" pitchFamily="34" charset="0"/>
            </a:rPr>
            <a:t>Fehler-</a:t>
          </a:r>
        </a:p>
        <a:p>
          <a:r>
            <a:rPr lang="de-DE" sz="1600" dirty="0" smtClean="0">
              <a:latin typeface="Arial" pitchFamily="34" charset="0"/>
              <a:cs typeface="Arial" pitchFamily="34" charset="0"/>
            </a:rPr>
            <a:t>suche</a:t>
          </a:r>
          <a:endParaRPr lang="de-DE" sz="1600" dirty="0">
            <a:latin typeface="Arial" pitchFamily="34" charset="0"/>
            <a:cs typeface="Arial" pitchFamily="34" charset="0"/>
          </a:endParaRPr>
        </a:p>
      </dgm:t>
    </dgm:pt>
    <dgm:pt modelId="{F4AE6A94-0B1E-4034-93D3-F738517650DF}" type="parTrans" cxnId="{14535598-7260-4197-83C8-74B8F366FB11}">
      <dgm:prSet/>
      <dgm:spPr/>
      <dgm:t>
        <a:bodyPr/>
        <a:lstStyle/>
        <a:p>
          <a:endParaRPr lang="de-DE"/>
        </a:p>
      </dgm:t>
    </dgm:pt>
    <dgm:pt modelId="{38CA78CE-3E4E-421A-BDDD-9049B1BF7A48}" type="sibTrans" cxnId="{14535598-7260-4197-83C8-74B8F366FB11}">
      <dgm:prSet/>
      <dgm:spPr/>
      <dgm:t>
        <a:bodyPr/>
        <a:lstStyle/>
        <a:p>
          <a:endParaRPr lang="de-DE"/>
        </a:p>
      </dgm:t>
    </dgm:pt>
    <dgm:pt modelId="{D506AAB7-7515-4768-A7EA-5CA810FA1100}">
      <dgm:prSet phldrT="[Text]" custT="1"/>
      <dgm:spPr>
        <a:solidFill>
          <a:srgbClr val="002060"/>
        </a:solidFill>
      </dgm:spPr>
      <dgm:t>
        <a:bodyPr/>
        <a:lstStyle/>
        <a:p>
          <a:r>
            <a:rPr lang="de-DE" sz="1400" dirty="0" smtClean="0">
              <a:latin typeface="Arial" pitchFamily="34" charset="0"/>
              <a:cs typeface="Arial" pitchFamily="34" charset="0"/>
            </a:rPr>
            <a:t>Daten-</a:t>
          </a:r>
        </a:p>
        <a:p>
          <a:r>
            <a:rPr lang="de-DE" sz="1400" dirty="0" err="1" smtClean="0">
              <a:latin typeface="Arial" pitchFamily="34" charset="0"/>
              <a:cs typeface="Arial" pitchFamily="34" charset="0"/>
            </a:rPr>
            <a:t>erfassung</a:t>
          </a:r>
          <a:endParaRPr lang="de-DE" sz="1400" dirty="0">
            <a:latin typeface="Arial" pitchFamily="34" charset="0"/>
            <a:cs typeface="Arial" pitchFamily="34" charset="0"/>
          </a:endParaRPr>
        </a:p>
      </dgm:t>
    </dgm:pt>
    <dgm:pt modelId="{BB5722C8-F420-4088-8906-E134B90D8F26}" type="parTrans" cxnId="{052ADA9C-38D8-487C-9FB5-8534EA463CC4}">
      <dgm:prSet/>
      <dgm:spPr/>
      <dgm:t>
        <a:bodyPr/>
        <a:lstStyle/>
        <a:p>
          <a:endParaRPr lang="de-DE"/>
        </a:p>
      </dgm:t>
    </dgm:pt>
    <dgm:pt modelId="{C6A2E6F8-8C5E-44EC-A63A-AE7905CBFB87}" type="sibTrans" cxnId="{052ADA9C-38D8-487C-9FB5-8534EA463CC4}">
      <dgm:prSet/>
      <dgm:spPr/>
      <dgm:t>
        <a:bodyPr/>
        <a:lstStyle/>
        <a:p>
          <a:endParaRPr lang="de-DE"/>
        </a:p>
      </dgm:t>
    </dgm:pt>
    <dgm:pt modelId="{B9FC8F92-4EF0-456A-A922-F32EF168DDAE}" type="pres">
      <dgm:prSet presAssocID="{34904E08-E5FF-4ED9-A4AF-7860BF15525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FF8D265A-1D06-4D8A-B5E5-04277826EBCF}" type="pres">
      <dgm:prSet presAssocID="{C48A2220-BD4B-4A4D-9CCE-1807CDA5EDA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97A5649-1789-4338-BD91-4FFB0DE27327}" type="pres">
      <dgm:prSet presAssocID="{6AD6315D-F3D9-417B-8A2B-CA3987A52551}" presName="sibTrans" presStyleLbl="sibTrans2D1" presStyleIdx="0" presStyleCnt="5"/>
      <dgm:spPr/>
      <dgm:t>
        <a:bodyPr/>
        <a:lstStyle/>
        <a:p>
          <a:endParaRPr lang="de-DE"/>
        </a:p>
      </dgm:t>
    </dgm:pt>
    <dgm:pt modelId="{FB9E770E-CF79-4983-9CCC-7D030EA806D2}" type="pres">
      <dgm:prSet presAssocID="{6AD6315D-F3D9-417B-8A2B-CA3987A52551}" presName="connectorText" presStyleLbl="sibTrans2D1" presStyleIdx="0" presStyleCnt="5"/>
      <dgm:spPr/>
      <dgm:t>
        <a:bodyPr/>
        <a:lstStyle/>
        <a:p>
          <a:endParaRPr lang="de-DE"/>
        </a:p>
      </dgm:t>
    </dgm:pt>
    <dgm:pt modelId="{EF91D2C5-09B8-4E50-9149-3404E5BC27F0}" type="pres">
      <dgm:prSet presAssocID="{1F3049D0-1AFA-4DBC-B378-013E6982BEC2}" presName="node" presStyleLbl="node1" presStyleIdx="1" presStyleCnt="5" custScaleX="131861" custScaleY="10975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77E2B52-B30B-4638-934A-B189C9BE6672}" type="pres">
      <dgm:prSet presAssocID="{EA5BDD5C-C2D0-4AD2-8CFC-B8241C1DCA45}" presName="sibTrans" presStyleLbl="sibTrans2D1" presStyleIdx="1" presStyleCnt="5"/>
      <dgm:spPr/>
      <dgm:t>
        <a:bodyPr/>
        <a:lstStyle/>
        <a:p>
          <a:endParaRPr lang="de-DE"/>
        </a:p>
      </dgm:t>
    </dgm:pt>
    <dgm:pt modelId="{4E75432A-E77F-4E91-96B9-53E3CD718596}" type="pres">
      <dgm:prSet presAssocID="{EA5BDD5C-C2D0-4AD2-8CFC-B8241C1DCA45}" presName="connectorText" presStyleLbl="sibTrans2D1" presStyleIdx="1" presStyleCnt="5"/>
      <dgm:spPr/>
      <dgm:t>
        <a:bodyPr/>
        <a:lstStyle/>
        <a:p>
          <a:endParaRPr lang="de-DE"/>
        </a:p>
      </dgm:t>
    </dgm:pt>
    <dgm:pt modelId="{774FF52C-5194-46C2-ABEA-DEE7E07976A9}" type="pres">
      <dgm:prSet presAssocID="{D3CBE09B-68BC-478C-80EE-F54861A6D842}" presName="node" presStyleLbl="node1" presStyleIdx="2" presStyleCnt="5" custScaleX="126759" custScaleY="1111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D847760-0F70-4642-BF26-CAA808C79703}" type="pres">
      <dgm:prSet presAssocID="{51807982-CC97-4083-BB88-FF7F57F718BC}" presName="sibTrans" presStyleLbl="sibTrans2D1" presStyleIdx="2" presStyleCnt="5"/>
      <dgm:spPr/>
      <dgm:t>
        <a:bodyPr/>
        <a:lstStyle/>
        <a:p>
          <a:endParaRPr lang="de-DE"/>
        </a:p>
      </dgm:t>
    </dgm:pt>
    <dgm:pt modelId="{4A044952-9B82-4541-8423-041A3FE55F63}" type="pres">
      <dgm:prSet presAssocID="{51807982-CC97-4083-BB88-FF7F57F718BC}" presName="connectorText" presStyleLbl="sibTrans2D1" presStyleIdx="2" presStyleCnt="5"/>
      <dgm:spPr/>
      <dgm:t>
        <a:bodyPr/>
        <a:lstStyle/>
        <a:p>
          <a:endParaRPr lang="de-DE"/>
        </a:p>
      </dgm:t>
    </dgm:pt>
    <dgm:pt modelId="{A77F3727-4A2C-492C-839B-30709B6B4D7C}" type="pres">
      <dgm:prSet presAssocID="{A2BDFFFD-F529-479C-A999-D7C1A0038D3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670FC3D-6FF8-4FF0-9F74-05873BD2BBB1}" type="pres">
      <dgm:prSet presAssocID="{38CA78CE-3E4E-421A-BDDD-9049B1BF7A48}" presName="sibTrans" presStyleLbl="sibTrans2D1" presStyleIdx="3" presStyleCnt="5"/>
      <dgm:spPr/>
      <dgm:t>
        <a:bodyPr/>
        <a:lstStyle/>
        <a:p>
          <a:endParaRPr lang="de-DE"/>
        </a:p>
      </dgm:t>
    </dgm:pt>
    <dgm:pt modelId="{6E3023EE-A949-4609-9A75-57BC16C85B12}" type="pres">
      <dgm:prSet presAssocID="{38CA78CE-3E4E-421A-BDDD-9049B1BF7A48}" presName="connectorText" presStyleLbl="sibTrans2D1" presStyleIdx="3" presStyleCnt="5"/>
      <dgm:spPr/>
      <dgm:t>
        <a:bodyPr/>
        <a:lstStyle/>
        <a:p>
          <a:endParaRPr lang="de-DE"/>
        </a:p>
      </dgm:t>
    </dgm:pt>
    <dgm:pt modelId="{2C32E27D-8ECC-4902-8BDA-0DDF9DB74A69}" type="pres">
      <dgm:prSet presAssocID="{D506AAB7-7515-4768-A7EA-5CA810FA1100}" presName="node" presStyleLbl="node1" presStyleIdx="4" presStyleCnt="5" custScaleX="119663" custRadScaleRad="73564" custRadScaleInc="1130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1673770-C212-4484-BC7D-9BA62E0EBDB6}" type="pres">
      <dgm:prSet presAssocID="{C6A2E6F8-8C5E-44EC-A63A-AE7905CBFB87}" presName="sibTrans" presStyleLbl="sibTrans2D1" presStyleIdx="4" presStyleCnt="5" custLinFactX="-55922" custLinFactNeighborX="-100000" custLinFactNeighborY="-21562"/>
      <dgm:spPr/>
      <dgm:t>
        <a:bodyPr/>
        <a:lstStyle/>
        <a:p>
          <a:endParaRPr lang="de-DE"/>
        </a:p>
      </dgm:t>
    </dgm:pt>
    <dgm:pt modelId="{A1DDFBA3-1C0E-433F-BDD1-90B001C509C8}" type="pres">
      <dgm:prSet presAssocID="{C6A2E6F8-8C5E-44EC-A63A-AE7905CBFB87}" presName="connectorText" presStyleLbl="sibTrans2D1" presStyleIdx="4" presStyleCnt="5"/>
      <dgm:spPr/>
      <dgm:t>
        <a:bodyPr/>
        <a:lstStyle/>
        <a:p>
          <a:endParaRPr lang="de-DE"/>
        </a:p>
      </dgm:t>
    </dgm:pt>
  </dgm:ptLst>
  <dgm:cxnLst>
    <dgm:cxn modelId="{CFF67750-BEC5-4F23-A132-161D0092A235}" type="presOf" srcId="{EA5BDD5C-C2D0-4AD2-8CFC-B8241C1DCA45}" destId="{4E75432A-E77F-4E91-96B9-53E3CD718596}" srcOrd="1" destOrd="0" presId="urn:microsoft.com/office/officeart/2005/8/layout/cycle2"/>
    <dgm:cxn modelId="{88266E10-64A7-42CA-8DDD-8CE5A1D23090}" type="presOf" srcId="{EA5BDD5C-C2D0-4AD2-8CFC-B8241C1DCA45}" destId="{677E2B52-B30B-4638-934A-B189C9BE6672}" srcOrd="0" destOrd="0" presId="urn:microsoft.com/office/officeart/2005/8/layout/cycle2"/>
    <dgm:cxn modelId="{45622B59-814F-406E-AB2B-6A0A7B94A568}" type="presOf" srcId="{D3CBE09B-68BC-478C-80EE-F54861A6D842}" destId="{774FF52C-5194-46C2-ABEA-DEE7E07976A9}" srcOrd="0" destOrd="0" presId="urn:microsoft.com/office/officeart/2005/8/layout/cycle2"/>
    <dgm:cxn modelId="{954235C3-68B6-4D1B-A945-596D150A62ED}" type="presOf" srcId="{34904E08-E5FF-4ED9-A4AF-7860BF15525E}" destId="{B9FC8F92-4EF0-456A-A922-F32EF168DDAE}" srcOrd="0" destOrd="0" presId="urn:microsoft.com/office/officeart/2005/8/layout/cycle2"/>
    <dgm:cxn modelId="{B3AAAAE3-7C6F-4277-AFF9-F4146D5B28AE}" type="presOf" srcId="{51807982-CC97-4083-BB88-FF7F57F718BC}" destId="{4A044952-9B82-4541-8423-041A3FE55F63}" srcOrd="1" destOrd="0" presId="urn:microsoft.com/office/officeart/2005/8/layout/cycle2"/>
    <dgm:cxn modelId="{3C023C8A-3C34-4C64-A801-6B392A7F9F82}" srcId="{34904E08-E5FF-4ED9-A4AF-7860BF15525E}" destId="{C48A2220-BD4B-4A4D-9CCE-1807CDA5EDA7}" srcOrd="0" destOrd="0" parTransId="{0B7F3AC4-133A-47AB-903F-7D1B81D1B62A}" sibTransId="{6AD6315D-F3D9-417B-8A2B-CA3987A52551}"/>
    <dgm:cxn modelId="{14535598-7260-4197-83C8-74B8F366FB11}" srcId="{34904E08-E5FF-4ED9-A4AF-7860BF15525E}" destId="{A2BDFFFD-F529-479C-A999-D7C1A0038D32}" srcOrd="3" destOrd="0" parTransId="{F4AE6A94-0B1E-4034-93D3-F738517650DF}" sibTransId="{38CA78CE-3E4E-421A-BDDD-9049B1BF7A48}"/>
    <dgm:cxn modelId="{6B690C1D-8A82-4FFE-AD8D-66E6D2EE0FF9}" type="presOf" srcId="{A2BDFFFD-F529-479C-A999-D7C1A0038D32}" destId="{A77F3727-4A2C-492C-839B-30709B6B4D7C}" srcOrd="0" destOrd="0" presId="urn:microsoft.com/office/officeart/2005/8/layout/cycle2"/>
    <dgm:cxn modelId="{000578D2-6B76-4283-93BF-9BD49F3BA628}" type="presOf" srcId="{C48A2220-BD4B-4A4D-9CCE-1807CDA5EDA7}" destId="{FF8D265A-1D06-4D8A-B5E5-04277826EBCF}" srcOrd="0" destOrd="0" presId="urn:microsoft.com/office/officeart/2005/8/layout/cycle2"/>
    <dgm:cxn modelId="{5FF5F8F6-CF74-4DD9-9D45-E31E0D486946}" type="presOf" srcId="{D506AAB7-7515-4768-A7EA-5CA810FA1100}" destId="{2C32E27D-8ECC-4902-8BDA-0DDF9DB74A69}" srcOrd="0" destOrd="0" presId="urn:microsoft.com/office/officeart/2005/8/layout/cycle2"/>
    <dgm:cxn modelId="{2F09024A-D814-4980-ABA9-9703295835A2}" type="presOf" srcId="{6AD6315D-F3D9-417B-8A2B-CA3987A52551}" destId="{FB9E770E-CF79-4983-9CCC-7D030EA806D2}" srcOrd="1" destOrd="0" presId="urn:microsoft.com/office/officeart/2005/8/layout/cycle2"/>
    <dgm:cxn modelId="{052ADA9C-38D8-487C-9FB5-8534EA463CC4}" srcId="{34904E08-E5FF-4ED9-A4AF-7860BF15525E}" destId="{D506AAB7-7515-4768-A7EA-5CA810FA1100}" srcOrd="4" destOrd="0" parTransId="{BB5722C8-F420-4088-8906-E134B90D8F26}" sibTransId="{C6A2E6F8-8C5E-44EC-A63A-AE7905CBFB87}"/>
    <dgm:cxn modelId="{DE686579-E324-4E5B-91A5-FD66F4D32FDD}" type="presOf" srcId="{51807982-CC97-4083-BB88-FF7F57F718BC}" destId="{1D847760-0F70-4642-BF26-CAA808C79703}" srcOrd="0" destOrd="0" presId="urn:microsoft.com/office/officeart/2005/8/layout/cycle2"/>
    <dgm:cxn modelId="{BB470BDC-3B9C-4AAB-B473-3AF2024792CA}" type="presOf" srcId="{1F3049D0-1AFA-4DBC-B378-013E6982BEC2}" destId="{EF91D2C5-09B8-4E50-9149-3404E5BC27F0}" srcOrd="0" destOrd="0" presId="urn:microsoft.com/office/officeart/2005/8/layout/cycle2"/>
    <dgm:cxn modelId="{087CD475-E3A1-4963-92B5-B9FB5098B6CD}" type="presOf" srcId="{6AD6315D-F3D9-417B-8A2B-CA3987A52551}" destId="{697A5649-1789-4338-BD91-4FFB0DE27327}" srcOrd="0" destOrd="0" presId="urn:microsoft.com/office/officeart/2005/8/layout/cycle2"/>
    <dgm:cxn modelId="{594DCFE7-3583-480C-B486-F707CC014513}" type="presOf" srcId="{38CA78CE-3E4E-421A-BDDD-9049B1BF7A48}" destId="{5670FC3D-6FF8-4FF0-9F74-05873BD2BBB1}" srcOrd="0" destOrd="0" presId="urn:microsoft.com/office/officeart/2005/8/layout/cycle2"/>
    <dgm:cxn modelId="{09566014-3422-4B8A-A4EC-795C39A468A0}" srcId="{34904E08-E5FF-4ED9-A4AF-7860BF15525E}" destId="{D3CBE09B-68BC-478C-80EE-F54861A6D842}" srcOrd="2" destOrd="0" parTransId="{A02DC04A-81E8-4EAB-841C-1E778F0656F7}" sibTransId="{51807982-CC97-4083-BB88-FF7F57F718BC}"/>
    <dgm:cxn modelId="{12EF0B66-26CB-4487-A387-85A70CD71878}" srcId="{34904E08-E5FF-4ED9-A4AF-7860BF15525E}" destId="{1F3049D0-1AFA-4DBC-B378-013E6982BEC2}" srcOrd="1" destOrd="0" parTransId="{C18C6889-78F2-490D-A6EF-8A5FDFFCC1D2}" sibTransId="{EA5BDD5C-C2D0-4AD2-8CFC-B8241C1DCA45}"/>
    <dgm:cxn modelId="{5DA793C3-E699-46DD-8F97-7DD5939AEEFE}" type="presOf" srcId="{C6A2E6F8-8C5E-44EC-A63A-AE7905CBFB87}" destId="{21673770-C212-4484-BC7D-9BA62E0EBDB6}" srcOrd="0" destOrd="0" presId="urn:microsoft.com/office/officeart/2005/8/layout/cycle2"/>
    <dgm:cxn modelId="{C4780469-3736-4A21-9846-3FD9EDF6BD31}" type="presOf" srcId="{C6A2E6F8-8C5E-44EC-A63A-AE7905CBFB87}" destId="{A1DDFBA3-1C0E-433F-BDD1-90B001C509C8}" srcOrd="1" destOrd="0" presId="urn:microsoft.com/office/officeart/2005/8/layout/cycle2"/>
    <dgm:cxn modelId="{B08F035A-F975-495E-8527-6C001923129C}" type="presOf" srcId="{38CA78CE-3E4E-421A-BDDD-9049B1BF7A48}" destId="{6E3023EE-A949-4609-9A75-57BC16C85B12}" srcOrd="1" destOrd="0" presId="urn:microsoft.com/office/officeart/2005/8/layout/cycle2"/>
    <dgm:cxn modelId="{4CD088D8-18A3-477C-8ED1-41CF69E1A211}" type="presParOf" srcId="{B9FC8F92-4EF0-456A-A922-F32EF168DDAE}" destId="{FF8D265A-1D06-4D8A-B5E5-04277826EBCF}" srcOrd="0" destOrd="0" presId="urn:microsoft.com/office/officeart/2005/8/layout/cycle2"/>
    <dgm:cxn modelId="{3FDB46EA-823D-436A-BE6F-60BD02009185}" type="presParOf" srcId="{B9FC8F92-4EF0-456A-A922-F32EF168DDAE}" destId="{697A5649-1789-4338-BD91-4FFB0DE27327}" srcOrd="1" destOrd="0" presId="urn:microsoft.com/office/officeart/2005/8/layout/cycle2"/>
    <dgm:cxn modelId="{74E37751-1F41-4F95-9B3C-F4A4B2EBF034}" type="presParOf" srcId="{697A5649-1789-4338-BD91-4FFB0DE27327}" destId="{FB9E770E-CF79-4983-9CCC-7D030EA806D2}" srcOrd="0" destOrd="0" presId="urn:microsoft.com/office/officeart/2005/8/layout/cycle2"/>
    <dgm:cxn modelId="{C3BCF0B6-47B1-49E4-B902-869629990C3A}" type="presParOf" srcId="{B9FC8F92-4EF0-456A-A922-F32EF168DDAE}" destId="{EF91D2C5-09B8-4E50-9149-3404E5BC27F0}" srcOrd="2" destOrd="0" presId="urn:microsoft.com/office/officeart/2005/8/layout/cycle2"/>
    <dgm:cxn modelId="{DE88590A-BAF5-405C-880B-6F38BFB326B7}" type="presParOf" srcId="{B9FC8F92-4EF0-456A-A922-F32EF168DDAE}" destId="{677E2B52-B30B-4638-934A-B189C9BE6672}" srcOrd="3" destOrd="0" presId="urn:microsoft.com/office/officeart/2005/8/layout/cycle2"/>
    <dgm:cxn modelId="{5E165A4E-5579-4298-954E-AC8EB31B55F7}" type="presParOf" srcId="{677E2B52-B30B-4638-934A-B189C9BE6672}" destId="{4E75432A-E77F-4E91-96B9-53E3CD718596}" srcOrd="0" destOrd="0" presId="urn:microsoft.com/office/officeart/2005/8/layout/cycle2"/>
    <dgm:cxn modelId="{16670FCE-EB90-4741-B844-7B1F92EDF698}" type="presParOf" srcId="{B9FC8F92-4EF0-456A-A922-F32EF168DDAE}" destId="{774FF52C-5194-46C2-ABEA-DEE7E07976A9}" srcOrd="4" destOrd="0" presId="urn:microsoft.com/office/officeart/2005/8/layout/cycle2"/>
    <dgm:cxn modelId="{D7FF5549-89F3-47C1-9E23-17759A07069C}" type="presParOf" srcId="{B9FC8F92-4EF0-456A-A922-F32EF168DDAE}" destId="{1D847760-0F70-4642-BF26-CAA808C79703}" srcOrd="5" destOrd="0" presId="urn:microsoft.com/office/officeart/2005/8/layout/cycle2"/>
    <dgm:cxn modelId="{D5D23936-9970-4A47-8024-83E75879E896}" type="presParOf" srcId="{1D847760-0F70-4642-BF26-CAA808C79703}" destId="{4A044952-9B82-4541-8423-041A3FE55F63}" srcOrd="0" destOrd="0" presId="urn:microsoft.com/office/officeart/2005/8/layout/cycle2"/>
    <dgm:cxn modelId="{2ECDC9B7-1843-4859-B37C-1EA91A3603AB}" type="presParOf" srcId="{B9FC8F92-4EF0-456A-A922-F32EF168DDAE}" destId="{A77F3727-4A2C-492C-839B-30709B6B4D7C}" srcOrd="6" destOrd="0" presId="urn:microsoft.com/office/officeart/2005/8/layout/cycle2"/>
    <dgm:cxn modelId="{35391D2E-C4DB-4120-B5E6-E1195BE9A051}" type="presParOf" srcId="{B9FC8F92-4EF0-456A-A922-F32EF168DDAE}" destId="{5670FC3D-6FF8-4FF0-9F74-05873BD2BBB1}" srcOrd="7" destOrd="0" presId="urn:microsoft.com/office/officeart/2005/8/layout/cycle2"/>
    <dgm:cxn modelId="{782625B7-A465-4781-8BFF-CADBFCEEF2C1}" type="presParOf" srcId="{5670FC3D-6FF8-4FF0-9F74-05873BD2BBB1}" destId="{6E3023EE-A949-4609-9A75-57BC16C85B12}" srcOrd="0" destOrd="0" presId="urn:microsoft.com/office/officeart/2005/8/layout/cycle2"/>
    <dgm:cxn modelId="{3F9A15D1-BBE4-4318-BC27-5D9987D41F11}" type="presParOf" srcId="{B9FC8F92-4EF0-456A-A922-F32EF168DDAE}" destId="{2C32E27D-8ECC-4902-8BDA-0DDF9DB74A69}" srcOrd="8" destOrd="0" presId="urn:microsoft.com/office/officeart/2005/8/layout/cycle2"/>
    <dgm:cxn modelId="{FE8A7C09-2597-43B0-9A08-39E81DC05E63}" type="presParOf" srcId="{B9FC8F92-4EF0-456A-A922-F32EF168DDAE}" destId="{21673770-C212-4484-BC7D-9BA62E0EBDB6}" srcOrd="9" destOrd="0" presId="urn:microsoft.com/office/officeart/2005/8/layout/cycle2"/>
    <dgm:cxn modelId="{F8BB9F0D-66D5-4770-96A4-79D7BE83FC3E}" type="presParOf" srcId="{21673770-C212-4484-BC7D-9BA62E0EBDB6}" destId="{A1DDFBA3-1C0E-433F-BDD1-90B001C509C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8D265A-1D06-4D8A-B5E5-04277826EBCF}">
      <dsp:nvSpPr>
        <dsp:cNvPr id="0" name=""/>
        <dsp:cNvSpPr/>
      </dsp:nvSpPr>
      <dsp:spPr>
        <a:xfrm>
          <a:off x="1774363" y="-28430"/>
          <a:ext cx="1043471" cy="10434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Arial" pitchFamily="34" charset="0"/>
              <a:cs typeface="Arial" pitchFamily="34" charset="0"/>
            </a:rPr>
            <a:t>Messen	</a:t>
          </a:r>
          <a:endParaRPr lang="de-DE" sz="1400" kern="1200" dirty="0">
            <a:latin typeface="Arial" pitchFamily="34" charset="0"/>
            <a:cs typeface="Arial" pitchFamily="34" charset="0"/>
          </a:endParaRPr>
        </a:p>
      </dsp:txBody>
      <dsp:txXfrm>
        <a:off x="1927176" y="124383"/>
        <a:ext cx="737845" cy="737845"/>
      </dsp:txXfrm>
    </dsp:sp>
    <dsp:sp modelId="{697A5649-1789-4338-BD91-4FFB0DE27327}">
      <dsp:nvSpPr>
        <dsp:cNvPr id="0" name=""/>
        <dsp:cNvSpPr/>
      </dsp:nvSpPr>
      <dsp:spPr>
        <a:xfrm rot="2160000">
          <a:off x="2769727" y="739228"/>
          <a:ext cx="214435" cy="3521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/>
        </a:p>
      </dsp:txBody>
      <dsp:txXfrm>
        <a:off x="2775870" y="790756"/>
        <a:ext cx="150105" cy="211303"/>
      </dsp:txXfrm>
    </dsp:sp>
    <dsp:sp modelId="{EF91D2C5-09B8-4E50-9149-3404E5BC27F0}">
      <dsp:nvSpPr>
        <dsp:cNvPr id="0" name=""/>
        <dsp:cNvSpPr/>
      </dsp:nvSpPr>
      <dsp:spPr>
        <a:xfrm>
          <a:off x="2875851" y="841704"/>
          <a:ext cx="1375932" cy="1145304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latin typeface="Arial" pitchFamily="34" charset="0"/>
              <a:cs typeface="Arial" pitchFamily="34" charset="0"/>
            </a:rPr>
            <a:t>Montieren</a:t>
          </a:r>
          <a:endParaRPr lang="de-DE" sz="1600" kern="1200" dirty="0">
            <a:latin typeface="Arial" pitchFamily="34" charset="0"/>
            <a:cs typeface="Arial" pitchFamily="34" charset="0"/>
          </a:endParaRPr>
        </a:p>
      </dsp:txBody>
      <dsp:txXfrm>
        <a:off x="3077352" y="1009430"/>
        <a:ext cx="972930" cy="809852"/>
      </dsp:txXfrm>
    </dsp:sp>
    <dsp:sp modelId="{677E2B52-B30B-4638-934A-B189C9BE6672}">
      <dsp:nvSpPr>
        <dsp:cNvPr id="0" name=""/>
        <dsp:cNvSpPr/>
      </dsp:nvSpPr>
      <dsp:spPr>
        <a:xfrm rot="6480000">
          <a:off x="3218632" y="1975148"/>
          <a:ext cx="211518" cy="3521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/>
        </a:p>
      </dsp:txBody>
      <dsp:txXfrm rot="10800000">
        <a:off x="3260164" y="2015407"/>
        <a:ext cx="148063" cy="211303"/>
      </dsp:txXfrm>
    </dsp:sp>
    <dsp:sp modelId="{774FF52C-5194-46C2-ABEA-DEE7E07976A9}">
      <dsp:nvSpPr>
        <dsp:cNvPr id="0" name=""/>
        <dsp:cNvSpPr/>
      </dsp:nvSpPr>
      <dsp:spPr>
        <a:xfrm>
          <a:off x="2418244" y="2324483"/>
          <a:ext cx="1322694" cy="1160330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Arial" pitchFamily="34" charset="0"/>
              <a:cs typeface="Arial" pitchFamily="34" charset="0"/>
            </a:rPr>
            <a:t>Erklären</a:t>
          </a:r>
          <a:endParaRPr lang="de-DE" sz="1400" kern="1200" dirty="0">
            <a:latin typeface="Arial" pitchFamily="34" charset="0"/>
            <a:cs typeface="Arial" pitchFamily="34" charset="0"/>
          </a:endParaRPr>
        </a:p>
      </dsp:txBody>
      <dsp:txXfrm>
        <a:off x="2611948" y="2494409"/>
        <a:ext cx="935286" cy="820478"/>
      </dsp:txXfrm>
    </dsp:sp>
    <dsp:sp modelId="{1D847760-0F70-4642-BF26-CAA808C79703}">
      <dsp:nvSpPr>
        <dsp:cNvPr id="0" name=""/>
        <dsp:cNvSpPr/>
      </dsp:nvSpPr>
      <dsp:spPr>
        <a:xfrm rot="10800000">
          <a:off x="2130317" y="2728563"/>
          <a:ext cx="203468" cy="3521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/>
        </a:p>
      </dsp:txBody>
      <dsp:txXfrm rot="10800000">
        <a:off x="2191357" y="2798997"/>
        <a:ext cx="142428" cy="211303"/>
      </dsp:txXfrm>
    </dsp:sp>
    <dsp:sp modelId="{A77F3727-4A2C-492C-839B-30709B6B4D7C}">
      <dsp:nvSpPr>
        <dsp:cNvPr id="0" name=""/>
        <dsp:cNvSpPr/>
      </dsp:nvSpPr>
      <dsp:spPr>
        <a:xfrm>
          <a:off x="990870" y="2382913"/>
          <a:ext cx="1043471" cy="1043471"/>
        </a:xfrm>
        <a:prstGeom prst="ellipse">
          <a:avLst/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latin typeface="Arial" pitchFamily="34" charset="0"/>
              <a:cs typeface="Arial" pitchFamily="34" charset="0"/>
            </a:rPr>
            <a:t>Fehler-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latin typeface="Arial" pitchFamily="34" charset="0"/>
              <a:cs typeface="Arial" pitchFamily="34" charset="0"/>
            </a:rPr>
            <a:t>suche</a:t>
          </a:r>
          <a:endParaRPr lang="de-DE" sz="1600" kern="1200" dirty="0">
            <a:latin typeface="Arial" pitchFamily="34" charset="0"/>
            <a:cs typeface="Arial" pitchFamily="34" charset="0"/>
          </a:endParaRPr>
        </a:p>
      </dsp:txBody>
      <dsp:txXfrm>
        <a:off x="1143683" y="2535726"/>
        <a:ext cx="737845" cy="737845"/>
      </dsp:txXfrm>
    </dsp:sp>
    <dsp:sp modelId="{5670FC3D-6FF8-4FF0-9F74-05873BD2BBB1}">
      <dsp:nvSpPr>
        <dsp:cNvPr id="0" name=""/>
        <dsp:cNvSpPr/>
      </dsp:nvSpPr>
      <dsp:spPr>
        <a:xfrm rot="15903162">
          <a:off x="1342376" y="2011548"/>
          <a:ext cx="216327" cy="3521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/>
        </a:p>
      </dsp:txBody>
      <dsp:txXfrm rot="10800000">
        <a:off x="1377623" y="2114310"/>
        <a:ext cx="151429" cy="211303"/>
      </dsp:txXfrm>
    </dsp:sp>
    <dsp:sp modelId="{2C32E27D-8ECC-4902-8BDA-0DDF9DB74A69}">
      <dsp:nvSpPr>
        <dsp:cNvPr id="0" name=""/>
        <dsp:cNvSpPr/>
      </dsp:nvSpPr>
      <dsp:spPr>
        <a:xfrm>
          <a:off x="763042" y="936101"/>
          <a:ext cx="1248649" cy="1043471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Arial" pitchFamily="34" charset="0"/>
              <a:cs typeface="Arial" pitchFamily="34" charset="0"/>
            </a:rPr>
            <a:t>Daten-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err="1" smtClean="0">
              <a:latin typeface="Arial" pitchFamily="34" charset="0"/>
              <a:cs typeface="Arial" pitchFamily="34" charset="0"/>
            </a:rPr>
            <a:t>erfassung</a:t>
          </a:r>
          <a:endParaRPr lang="de-DE" sz="1400" kern="1200" dirty="0">
            <a:latin typeface="Arial" pitchFamily="34" charset="0"/>
            <a:cs typeface="Arial" pitchFamily="34" charset="0"/>
          </a:endParaRPr>
        </a:p>
      </dsp:txBody>
      <dsp:txXfrm>
        <a:off x="945902" y="1088914"/>
        <a:ext cx="882929" cy="737845"/>
      </dsp:txXfrm>
    </dsp:sp>
    <dsp:sp modelId="{21673770-C212-4484-BC7D-9BA62E0EBDB6}">
      <dsp:nvSpPr>
        <dsp:cNvPr id="0" name=""/>
        <dsp:cNvSpPr/>
      </dsp:nvSpPr>
      <dsp:spPr>
        <a:xfrm rot="18797629">
          <a:off x="1591283" y="711081"/>
          <a:ext cx="127328" cy="3521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/>
        </a:p>
      </dsp:txBody>
      <dsp:txXfrm>
        <a:off x="1597285" y="795416"/>
        <a:ext cx="89130" cy="2113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3D0F-21AE-4B1F-BB11-7B92DC57DD85}" type="datetimeFigureOut">
              <a:rPr lang="de-DE" smtClean="0"/>
              <a:t>01.02.2015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A0F8-2DE2-43A1-9624-D9EFC910C3D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7049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13D0F-21AE-4B1F-BB11-7B92DC57DD85}" type="datetimeFigureOut">
              <a:rPr lang="de-DE" smtClean="0"/>
              <a:t>01.02.2015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7A0F8-2DE2-43A1-9624-D9EFC910C3D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4868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de-DE" sz="3000" dirty="0" smtClean="0"/>
              <a:t>Christoph Arzt</a:t>
            </a:r>
            <a:br>
              <a:rPr lang="de-DE" sz="3000" dirty="0" smtClean="0"/>
            </a:br>
            <a:r>
              <a:rPr lang="de-DE" sz="2400" dirty="0" smtClean="0"/>
              <a:t>Studium: Maschinenbau und Physik Lehramt in Essen</a:t>
            </a:r>
            <a:br>
              <a:rPr lang="de-DE" sz="2400" dirty="0" smtClean="0"/>
            </a:br>
            <a:r>
              <a:rPr lang="de-DE" sz="2400" dirty="0" smtClean="0"/>
              <a:t>seit 1989 Lehrer an der Mies-van-der-Rohe-Schule in Aachen </a:t>
            </a:r>
            <a:endParaRPr lang="de-DE" sz="2400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95536" y="1700808"/>
            <a:ext cx="8229600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/>
          <a:lstStyle/>
          <a:p>
            <a:pPr>
              <a:lnSpc>
                <a:spcPct val="90000"/>
              </a:lnSpc>
              <a:spcBef>
                <a:spcPts val="500"/>
              </a:spcBef>
              <a:buClr>
                <a:srgbClr val="151432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de-DE" sz="4000" b="1" dirty="0" smtClean="0">
                <a:solidFill>
                  <a:srgbClr val="151432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Wann ist ein Mensch kompetent?</a:t>
            </a:r>
            <a:endParaRPr lang="de-DE" sz="4000" b="1" dirty="0">
              <a:solidFill>
                <a:srgbClr val="151432"/>
              </a:solidFill>
              <a:latin typeface="Arial" pitchFamily="34" charset="0"/>
              <a:ea typeface="Microsoft YaHei" charset="0"/>
              <a:cs typeface="Arial" pitchFamily="34" charset="0"/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de-DE" sz="2000" dirty="0" smtClean="0">
              <a:solidFill>
                <a:srgbClr val="151432"/>
              </a:solidFill>
              <a:latin typeface="Comic Sans MS" pitchFamily="64" charset="0"/>
              <a:ea typeface="Microsoft YaHei" charset="0"/>
              <a:cs typeface="Microsoft YaHei" charset="0"/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de-DE" sz="2000" dirty="0">
              <a:solidFill>
                <a:srgbClr val="151432"/>
              </a:solidFill>
              <a:latin typeface="Comic Sans MS" pitchFamily="64" charset="0"/>
              <a:ea typeface="Microsoft YaHei" charset="0"/>
              <a:cs typeface="Microsoft YaHei" charset="0"/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de-DE" sz="2000" dirty="0" smtClean="0">
              <a:solidFill>
                <a:srgbClr val="151432"/>
              </a:solidFill>
              <a:latin typeface="Comic Sans MS" pitchFamily="64" charset="0"/>
              <a:ea typeface="Microsoft YaHei" charset="0"/>
              <a:cs typeface="Microsoft YaHei" charset="0"/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de-DE" sz="2000" dirty="0">
              <a:solidFill>
                <a:srgbClr val="151432"/>
              </a:solidFill>
              <a:latin typeface="Comic Sans MS" pitchFamily="64" charset="0"/>
              <a:ea typeface="Microsoft YaHei" charset="0"/>
              <a:cs typeface="Microsoft YaHei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331640" y="283604"/>
            <a:ext cx="289855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3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3400" b="1" dirty="0" smtClean="0">
                <a:latin typeface="Arial" pitchFamily="34" charset="0"/>
                <a:cs typeface="Arial" pitchFamily="34" charset="0"/>
              </a:rPr>
              <a:t>Kompetenz...</a:t>
            </a:r>
            <a:endParaRPr lang="de-DE" sz="3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http://data8.blog.de/media/468/6973468_d6193de786_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64904"/>
            <a:ext cx="3952875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http://sr.photos3.fotosearch.com/bthumb/CSP/CSP990/k115121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564904"/>
            <a:ext cx="3312368" cy="360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83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000"/>
    </mc:Choice>
    <mc:Fallback xmlns="">
      <p:transition spd="slow" advTm="41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188640"/>
            <a:ext cx="856895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2. Erstellen von Klausuren und Prüfungen</a:t>
            </a:r>
          </a:p>
          <a:p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115859" y="1844824"/>
            <a:ext cx="63367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Selber lösen / Zeit stoppen</a:t>
            </a:r>
          </a:p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Minuten x 3 = Punktzahl</a:t>
            </a:r>
          </a:p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Punkte auf Aufgabenteile verteilen</a:t>
            </a:r>
          </a:p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Summe der Punkte ≈ 80% der Arbeitszeit </a:t>
            </a:r>
          </a:p>
          <a:p>
            <a:r>
              <a:rPr lang="de-DE" sz="2400" dirty="0">
                <a:latin typeface="Arial" pitchFamily="34" charset="0"/>
                <a:cs typeface="Arial" pitchFamily="34" charset="0"/>
              </a:rPr>
              <a:t>Erwartungshorizont (mündl. Prüfung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feil nach unten 3"/>
          <p:cNvSpPr/>
          <p:nvPr/>
        </p:nvSpPr>
        <p:spPr>
          <a:xfrm>
            <a:off x="467544" y="836713"/>
            <a:ext cx="648072" cy="3456384"/>
          </a:xfrm>
          <a:prstGeom prst="downArrow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Pfeil nach unten 4"/>
          <p:cNvSpPr/>
          <p:nvPr/>
        </p:nvSpPr>
        <p:spPr>
          <a:xfrm>
            <a:off x="448984" y="4890395"/>
            <a:ext cx="685192" cy="1503241"/>
          </a:xfrm>
          <a:prstGeom prst="downArrow">
            <a:avLst/>
          </a:prstGeom>
          <a:gradFill>
            <a:gsLst>
              <a:gs pos="0">
                <a:srgbClr val="FFF200"/>
              </a:gs>
              <a:gs pos="45000">
                <a:schemeClr val="accent4">
                  <a:lumMod val="40000"/>
                  <a:lumOff val="60000"/>
                </a:schemeClr>
              </a:gs>
              <a:gs pos="7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971600" y="2308047"/>
            <a:ext cx="954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1Woche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2196344" y="5299462"/>
            <a:ext cx="53912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Besonderheiten bei Korrektur notieren</a:t>
            </a:r>
          </a:p>
          <a:p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Rückgabe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971600" y="1020845"/>
            <a:ext cx="1128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 Wochen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176328" y="4328810"/>
            <a:ext cx="1263487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Prüfung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178172" y="6155605"/>
            <a:ext cx="954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1Woche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241320" y="4306590"/>
            <a:ext cx="3812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Arial" pitchFamily="34" charset="0"/>
                <a:cs typeface="Arial" pitchFamily="34" charset="0"/>
              </a:rPr>
              <a:t>20 Minuten Zeit für Fragen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2229384" y="988859"/>
            <a:ext cx="47933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Arial" pitchFamily="34" charset="0"/>
                <a:cs typeface="Arial" pitchFamily="34" charset="0"/>
              </a:rPr>
              <a:t>Prüfung erstellen und ankündigen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780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7" grpId="0"/>
      <p:bldP spid="9" grpId="0" animBg="1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geo.de/reisen/community/bild/regular/574412/Vielfalt-der-Vitam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03932" cy="609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53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bg2"/>
                </a:solidFill>
              </a:rPr>
              <a:t>Es gibt mehr als nur Klassenarbeiten...</a:t>
            </a:r>
            <a:endParaRPr lang="de-DE" dirty="0">
              <a:solidFill>
                <a:schemeClr val="bg2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67253" y="6223116"/>
            <a:ext cx="9001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Wählen Sie die Prüfungsart aus, die Sie am geeignetsten finden!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53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feld 15"/>
          <p:cNvSpPr txBox="1"/>
          <p:nvPr/>
        </p:nvSpPr>
        <p:spPr>
          <a:xfrm>
            <a:off x="683568" y="52089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467544" y="544823"/>
            <a:ext cx="20162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Fachkompetenz</a:t>
            </a:r>
          </a:p>
          <a:p>
            <a:pPr algn="ctr"/>
            <a:endParaRPr lang="de-DE" dirty="0" smtClean="0"/>
          </a:p>
          <a:p>
            <a:pPr algn="ctr"/>
            <a:endParaRPr lang="de-DE" dirty="0"/>
          </a:p>
          <a:p>
            <a:pPr algn="ctr"/>
            <a:r>
              <a:rPr lang="de-DE" dirty="0" smtClean="0"/>
              <a:t>Fachwissen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smtClean="0"/>
              <a:t>Erfahrung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smtClean="0"/>
              <a:t>Geschick</a:t>
            </a:r>
          </a:p>
          <a:p>
            <a:pPr algn="ctr"/>
            <a:endParaRPr lang="de-DE" dirty="0"/>
          </a:p>
          <a:p>
            <a:pPr algn="ctr"/>
            <a:endParaRPr lang="de-DE" dirty="0" smtClean="0"/>
          </a:p>
          <a:p>
            <a:pPr algn="ctr"/>
            <a:endParaRPr lang="de-DE" dirty="0" smtClean="0"/>
          </a:p>
          <a:p>
            <a:pPr algn="ctr"/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6948264" y="576866"/>
            <a:ext cx="16561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Personale Kompetenz</a:t>
            </a:r>
          </a:p>
          <a:p>
            <a:pPr algn="ctr"/>
            <a:endParaRPr lang="de-DE" dirty="0"/>
          </a:p>
          <a:p>
            <a:pPr algn="ctr"/>
            <a:r>
              <a:rPr lang="de-DE" dirty="0" smtClean="0"/>
              <a:t>Fortbildungs-wille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smtClean="0"/>
              <a:t>Lernfähigkeit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smtClean="0"/>
              <a:t>Verantwortung übernehmen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smtClean="0"/>
              <a:t>Reflexions-fähigkeit</a:t>
            </a:r>
          </a:p>
          <a:p>
            <a:pPr algn="ctr"/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2574752" y="552933"/>
            <a:ext cx="19972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Methoden-kompetenz</a:t>
            </a:r>
          </a:p>
          <a:p>
            <a:pPr algn="ctr"/>
            <a:endParaRPr lang="de-DE" dirty="0"/>
          </a:p>
          <a:p>
            <a:pPr algn="ctr"/>
            <a:r>
              <a:rPr lang="de-DE" dirty="0" smtClean="0"/>
              <a:t>Strukturiertes Arbeiten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smtClean="0"/>
              <a:t>Umgang mit Werkzeug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smtClean="0"/>
              <a:t>Umgang mit Hilfsmitteln</a:t>
            </a:r>
          </a:p>
          <a:p>
            <a:pPr algn="ctr"/>
            <a:endParaRPr lang="de-DE" dirty="0" smtClean="0"/>
          </a:p>
          <a:p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4644008" y="552933"/>
            <a:ext cx="201622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Soziale Kompetenz</a:t>
            </a:r>
          </a:p>
          <a:p>
            <a:pPr algn="ctr"/>
            <a:endParaRPr lang="de-DE" dirty="0"/>
          </a:p>
          <a:p>
            <a:pPr algn="ctr"/>
            <a:endParaRPr lang="de-DE" dirty="0" smtClean="0"/>
          </a:p>
          <a:p>
            <a:pPr algn="ctr"/>
            <a:r>
              <a:rPr lang="de-DE" dirty="0" smtClean="0"/>
              <a:t>Umgang mit: Vorgesetzten</a:t>
            </a:r>
          </a:p>
          <a:p>
            <a:pPr algn="ctr"/>
            <a:r>
              <a:rPr lang="de-DE" dirty="0" smtClean="0"/>
              <a:t>und Kunden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smtClean="0"/>
              <a:t>Teamfähigkeit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smtClean="0"/>
              <a:t>Kommunikations-fähigkeit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smtClean="0"/>
              <a:t>Kritikfähigkeit</a:t>
            </a:r>
          </a:p>
          <a:p>
            <a:pPr algn="ctr"/>
            <a:endParaRPr lang="de-DE" dirty="0"/>
          </a:p>
          <a:p>
            <a:pPr algn="ctr"/>
            <a:r>
              <a:rPr lang="de-DE" dirty="0" smtClean="0"/>
              <a:t>Fähigkeit zu </a:t>
            </a:r>
            <a:r>
              <a:rPr lang="de-DE" dirty="0" err="1" smtClean="0"/>
              <a:t>deligieren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982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kroatien-traumimmobilien.eu/wordpress/wp-content/uploads/2011/02/lupe-meer-steinhaus-kroati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861" y="-675456"/>
            <a:ext cx="5868144" cy="4401108"/>
          </a:xfrm>
          <a:prstGeom prst="rect">
            <a:avLst/>
          </a:prstGeom>
          <a:noFill/>
        </p:spPr>
      </p:pic>
      <p:sp>
        <p:nvSpPr>
          <p:cNvPr id="16" name="Textfeld 15"/>
          <p:cNvSpPr txBox="1"/>
          <p:nvPr/>
        </p:nvSpPr>
        <p:spPr>
          <a:xfrm>
            <a:off x="1187624" y="616261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latin typeface="Arial" pitchFamily="34" charset="0"/>
                <a:cs typeface="Arial" pitchFamily="34" charset="0"/>
              </a:rPr>
              <a:t>Kann man die Kompetenzen prüfen?</a:t>
            </a:r>
            <a:endParaRPr lang="de-DE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0" y="1139481"/>
            <a:ext cx="7115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 Welche Möglichkeiten der Prüfung gibt es?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827584" y="1844824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Arial" pitchFamily="34" charset="0"/>
                <a:cs typeface="Arial" pitchFamily="34" charset="0"/>
              </a:rPr>
              <a:t>Beispiele:</a:t>
            </a:r>
            <a:endParaRPr lang="de-DE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043608" y="2564904"/>
            <a:ext cx="798487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Klausuren, Klassenarbeiten</a:t>
            </a:r>
          </a:p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mündliche Prüfungen</a:t>
            </a:r>
          </a:p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Hausarbeiten</a:t>
            </a:r>
          </a:p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Projektarbeiten</a:t>
            </a:r>
          </a:p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Performance-Prüfungen (Zeigen, was man kann)</a:t>
            </a:r>
          </a:p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OSCE (</a:t>
            </a:r>
            <a:r>
              <a:rPr lang="de-DE" sz="2800" dirty="0" err="1" smtClean="0">
                <a:latin typeface="Arial" pitchFamily="34" charset="0"/>
                <a:cs typeface="Arial" pitchFamily="34" charset="0"/>
              </a:rPr>
              <a:t>Objectiv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800" dirty="0">
                <a:latin typeface="Arial" pitchFamily="34" charset="0"/>
                <a:cs typeface="Arial" pitchFamily="34" charset="0"/>
              </a:rPr>
              <a:t>Structured 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Clinical </a:t>
            </a:r>
            <a:r>
              <a:rPr lang="de-DE" sz="2800" dirty="0" err="1" smtClean="0">
                <a:latin typeface="Arial" pitchFamily="34" charset="0"/>
                <a:cs typeface="Arial" pitchFamily="34" charset="0"/>
              </a:rPr>
              <a:t>Examination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Protokolle </a:t>
            </a:r>
            <a:endParaRPr lang="de-DE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Versuchsbeschreibungen</a:t>
            </a:r>
          </a:p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Portfolios ..... 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34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2320" y="332656"/>
            <a:ext cx="4909760" cy="1143000"/>
          </a:xfrm>
        </p:spPr>
        <p:txBody>
          <a:bodyPr>
            <a:normAutofit/>
          </a:bodyPr>
          <a:lstStyle/>
          <a:p>
            <a:r>
              <a:rPr lang="de-DE" sz="3200" b="1" dirty="0" smtClean="0"/>
              <a:t>Performance-Prüfung</a:t>
            </a:r>
            <a:endParaRPr lang="de-DE" sz="3200" b="1" dirty="0"/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395536" y="1268760"/>
            <a:ext cx="8229600" cy="453650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de-DE" sz="3000" dirty="0"/>
          </a:p>
        </p:txBody>
      </p:sp>
      <p:sp>
        <p:nvSpPr>
          <p:cNvPr id="4" name="Textfeld 3"/>
          <p:cNvSpPr txBox="1"/>
          <p:nvPr/>
        </p:nvSpPr>
        <p:spPr>
          <a:xfrm>
            <a:off x="421094" y="2060848"/>
            <a:ext cx="580639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Zeigen, was man gelernt hat</a:t>
            </a:r>
          </a:p>
          <a:p>
            <a:endParaRPr lang="de-DE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Zusammenhänge erklären</a:t>
            </a:r>
          </a:p>
          <a:p>
            <a:endParaRPr lang="de-DE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Bedeutungen erläutern</a:t>
            </a:r>
          </a:p>
          <a:p>
            <a:endParaRPr lang="de-DE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ggf. auch an Fallbeispielen möglich</a:t>
            </a:r>
          </a:p>
          <a:p>
            <a:endParaRPr lang="de-DE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am besten in der Praxis!</a:t>
            </a:r>
          </a:p>
          <a:p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4" name="Picture 6" descr="http://www.bo.de/sites/default/files/styles/artikeldetail/public/field/image/file6aactan3frl1b97e76et-1.jpg?itok=n10tTA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620688"/>
            <a:ext cx="3777468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356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pPr algn="l"/>
            <a:r>
              <a:rPr lang="de-DE" sz="2800" dirty="0" smtClean="0">
                <a:latin typeface="Arial" pitchFamily="34" charset="0"/>
                <a:cs typeface="Arial" pitchFamily="34" charset="0"/>
              </a:rPr>
              <a:t>OSCE (</a:t>
            </a:r>
            <a:r>
              <a:rPr lang="de-DE" sz="2800" dirty="0" err="1" smtClean="0">
                <a:latin typeface="Arial" pitchFamily="34" charset="0"/>
                <a:cs typeface="Arial" pitchFamily="34" charset="0"/>
              </a:rPr>
              <a:t>objective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800" dirty="0" err="1" smtClean="0">
                <a:latin typeface="Arial" pitchFamily="34" charset="0"/>
                <a:cs typeface="Arial" pitchFamily="34" charset="0"/>
              </a:rPr>
              <a:t>structured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800" dirty="0" err="1" smtClean="0">
                <a:latin typeface="Arial" pitchFamily="34" charset="0"/>
                <a:cs typeface="Arial" pitchFamily="34" charset="0"/>
              </a:rPr>
              <a:t>clinical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800" dirty="0" err="1" smtClean="0">
                <a:latin typeface="Arial" pitchFamily="34" charset="0"/>
                <a:cs typeface="Arial" pitchFamily="34" charset="0"/>
              </a:rPr>
              <a:t>examination</a:t>
            </a:r>
            <a:r>
              <a:rPr lang="de-DE" sz="2700" dirty="0" smtClean="0">
                <a:latin typeface="Arial" pitchFamily="34" charset="0"/>
                <a:cs typeface="Arial" pitchFamily="34" charset="0"/>
              </a:rPr>
              <a:t>)</a:t>
            </a:r>
            <a:endParaRPr lang="de-DE" sz="2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395536" y="1484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47955" y="1340768"/>
            <a:ext cx="8124761" cy="482453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800" dirty="0" smtClean="0">
                <a:latin typeface="Arial" pitchFamily="34" charset="0"/>
                <a:cs typeface="Arial" pitchFamily="34" charset="0"/>
              </a:rPr>
              <a:t>Prüfung mehrerer 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Teilfähigkeiten </a:t>
            </a:r>
            <a:endParaRPr lang="de-DE" sz="28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de-DE" sz="2800" dirty="0" smtClean="0">
                <a:latin typeface="Arial" pitchFamily="34" charset="0"/>
                <a:cs typeface="Arial" pitchFamily="34" charset="0"/>
              </a:rPr>
              <a:t>an 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unterschiedlichen Stationen </a:t>
            </a:r>
          </a:p>
          <a:p>
            <a:pPr algn="l"/>
            <a:endParaRPr lang="de-DE" sz="28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de-DE" sz="2800" dirty="0" smtClean="0">
                <a:latin typeface="Arial" pitchFamily="34" charset="0"/>
                <a:cs typeface="Arial" pitchFamily="34" charset="0"/>
              </a:rPr>
              <a:t>praktische 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Stationen</a:t>
            </a:r>
          </a:p>
          <a:p>
            <a:pPr algn="l"/>
            <a:r>
              <a:rPr lang="de-DE" sz="2800" dirty="0" smtClean="0">
                <a:latin typeface="Arial" pitchFamily="34" charset="0"/>
                <a:cs typeface="Arial" pitchFamily="34" charset="0"/>
              </a:rPr>
              <a:t>und Fragestationen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endParaRPr lang="de-DE" sz="28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de-DE" sz="2800" dirty="0">
                <a:latin typeface="Arial" pitchFamily="34" charset="0"/>
                <a:cs typeface="Arial" pitchFamily="34" charset="0"/>
              </a:rPr>
              <a:t>g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roßer 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Aufwand </a:t>
            </a:r>
          </a:p>
          <a:p>
            <a:pPr algn="l"/>
            <a:r>
              <a:rPr lang="de-DE" sz="2800" dirty="0" smtClean="0">
                <a:latin typeface="Arial" pitchFamily="34" charset="0"/>
                <a:cs typeface="Arial" pitchFamily="34" charset="0"/>
              </a:rPr>
              <a:t>(Raum, Prüfer, Geräte),</a:t>
            </a:r>
          </a:p>
          <a:p>
            <a:pPr algn="l"/>
            <a:endParaRPr lang="de-DE" sz="28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de-DE" sz="2800" dirty="0" smtClean="0">
                <a:latin typeface="Arial" pitchFamily="34" charset="0"/>
                <a:cs typeface="Arial" pitchFamily="34" charset="0"/>
              </a:rPr>
              <a:t>schnelle 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Prüfungen 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bei großen Prüflingszahlen  </a:t>
            </a:r>
            <a:endParaRPr lang="de-DE" sz="28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3867523900"/>
              </p:ext>
            </p:extLst>
          </p:nvPr>
        </p:nvGraphicFramePr>
        <p:xfrm>
          <a:off x="4355976" y="1268760"/>
          <a:ext cx="4655840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30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467544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858959"/>
              </p:ext>
            </p:extLst>
          </p:nvPr>
        </p:nvGraphicFramePr>
        <p:xfrm>
          <a:off x="-82584" y="19968"/>
          <a:ext cx="9226584" cy="683803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2216"/>
                <a:gridCol w="1080120"/>
                <a:gridCol w="1152128"/>
                <a:gridCol w="1038828"/>
                <a:gridCol w="1153323"/>
                <a:gridCol w="1153323"/>
                <a:gridCol w="1153323"/>
                <a:gridCol w="1153323"/>
              </a:tblGrid>
              <a:tr h="1631753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Klausur Test (multiple </a:t>
                      </a:r>
                      <a:r>
                        <a:rPr lang="de-DE" dirty="0" err="1" smtClean="0"/>
                        <a:t>choice</a:t>
                      </a:r>
                      <a:r>
                        <a:rPr lang="de-DE" dirty="0" smtClean="0"/>
                        <a:t>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Klausur (offene Fragen)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Projekt-arbeit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Protokoll Versuchs-bericht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Perfor</a:t>
                      </a:r>
                      <a:r>
                        <a:rPr lang="de-DE" dirty="0" smtClean="0"/>
                        <a:t>-</a:t>
                      </a:r>
                      <a:r>
                        <a:rPr lang="de-DE" dirty="0" err="1" smtClean="0"/>
                        <a:t>mance</a:t>
                      </a:r>
                      <a:r>
                        <a:rPr lang="de-DE" dirty="0" smtClean="0"/>
                        <a:t>-prüfung</a:t>
                      </a:r>
                    </a:p>
                    <a:p>
                      <a:pPr algn="ctr"/>
                      <a:r>
                        <a:rPr lang="de-DE" dirty="0" smtClean="0"/>
                        <a:t>(z.B. IHK)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Portfolio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OSCE </a:t>
                      </a:r>
                    </a:p>
                    <a:p>
                      <a:pPr algn="ctr"/>
                      <a:r>
                        <a:rPr lang="de-DE" dirty="0" smtClean="0"/>
                        <a:t>(Prüf-stationen)</a:t>
                      </a:r>
                      <a:endParaRPr lang="de-DE" dirty="0"/>
                    </a:p>
                  </a:txBody>
                  <a:tcPr/>
                </a:tc>
              </a:tr>
              <a:tr h="1124364">
                <a:tc>
                  <a:txBody>
                    <a:bodyPr/>
                    <a:lstStyle/>
                    <a:p>
                      <a:pPr algn="ctr"/>
                      <a:endParaRPr lang="de-DE" dirty="0" smtClean="0"/>
                    </a:p>
                    <a:p>
                      <a:pPr algn="ctr"/>
                      <a:r>
                        <a:rPr lang="de-DE" dirty="0" smtClean="0"/>
                        <a:t>Fach-kompetenz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325799">
                <a:tc>
                  <a:txBody>
                    <a:bodyPr/>
                    <a:lstStyle/>
                    <a:p>
                      <a:pPr algn="ctr"/>
                      <a:endParaRPr lang="de-DE" dirty="0" smtClean="0"/>
                    </a:p>
                    <a:p>
                      <a:pPr algn="ctr"/>
                      <a:r>
                        <a:rPr lang="de-DE" dirty="0" smtClean="0"/>
                        <a:t>Methoden-kompetenz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124364">
                <a:tc>
                  <a:txBody>
                    <a:bodyPr/>
                    <a:lstStyle/>
                    <a:p>
                      <a:pPr algn="ctr"/>
                      <a:endParaRPr lang="de-DE" dirty="0" smtClean="0"/>
                    </a:p>
                    <a:p>
                      <a:pPr algn="ctr"/>
                      <a:r>
                        <a:rPr lang="de-DE" dirty="0" smtClean="0"/>
                        <a:t>Soziale Kompetenz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631753">
                <a:tc>
                  <a:txBody>
                    <a:bodyPr/>
                    <a:lstStyle/>
                    <a:p>
                      <a:pPr algn="ctr"/>
                      <a:endParaRPr lang="de-DE" dirty="0" smtClean="0"/>
                    </a:p>
                    <a:p>
                      <a:pPr algn="ctr"/>
                      <a:r>
                        <a:rPr lang="de-DE" dirty="0" smtClean="0"/>
                        <a:t>Personale Kompetenz</a:t>
                      </a:r>
                    </a:p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1187624" y="2924944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 </a:t>
            </a:r>
            <a:r>
              <a:rPr lang="de-DE" sz="4000" dirty="0" smtClean="0">
                <a:solidFill>
                  <a:srgbClr val="FF0000"/>
                </a:solidFill>
                <a:latin typeface="Comic Sans MS" pitchFamily="66" charset="0"/>
              </a:rPr>
              <a:t>(X)    X     </a:t>
            </a:r>
            <a:r>
              <a:rPr lang="de-DE" sz="4000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de-DE" sz="4000" dirty="0" smtClean="0">
                <a:solidFill>
                  <a:srgbClr val="FF0000"/>
                </a:solidFill>
                <a:latin typeface="Comic Sans MS" pitchFamily="66" charset="0"/>
              </a:rPr>
              <a:t>    </a:t>
            </a:r>
            <a:r>
              <a:rPr lang="de-DE" sz="4000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de-DE" sz="4000" dirty="0" smtClean="0">
                <a:solidFill>
                  <a:srgbClr val="FF0000"/>
                </a:solidFill>
                <a:latin typeface="Comic Sans MS" pitchFamily="66" charset="0"/>
              </a:rPr>
              <a:t>      </a:t>
            </a:r>
            <a:r>
              <a:rPr lang="de-DE" sz="4000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de-DE" sz="4000" dirty="0" smtClean="0">
                <a:solidFill>
                  <a:srgbClr val="FF0000"/>
                </a:solidFill>
                <a:latin typeface="Comic Sans MS" pitchFamily="66" charset="0"/>
              </a:rPr>
              <a:t>     </a:t>
            </a:r>
            <a:r>
              <a:rPr lang="de-DE" sz="4000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de-DE" sz="4000" dirty="0" smtClean="0">
                <a:solidFill>
                  <a:srgbClr val="FF0000"/>
                </a:solidFill>
                <a:latin typeface="Comic Sans MS" pitchFamily="66" charset="0"/>
              </a:rPr>
              <a:t>     </a:t>
            </a:r>
            <a:r>
              <a:rPr lang="de-DE" sz="4000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de-DE" sz="4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de-DE" sz="20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de-DE" sz="1000" dirty="0" smtClean="0">
                <a:solidFill>
                  <a:srgbClr val="FF0000"/>
                </a:solidFill>
                <a:latin typeface="Comic Sans MS" pitchFamily="66" charset="0"/>
              </a:rPr>
              <a:t>„Auswendig lernen“</a:t>
            </a:r>
            <a:r>
              <a:rPr lang="de-DE" sz="2000" dirty="0" smtClean="0">
                <a:solidFill>
                  <a:srgbClr val="FF0000"/>
                </a:solidFill>
                <a:latin typeface="Comic Sans MS" pitchFamily="66" charset="0"/>
              </a:rPr>
              <a:t>               </a:t>
            </a:r>
            <a:r>
              <a:rPr lang="de-DE" sz="1600" dirty="0" smtClean="0">
                <a:solidFill>
                  <a:srgbClr val="FF0000"/>
                </a:solidFill>
                <a:latin typeface="Comic Sans MS" pitchFamily="66" charset="0"/>
              </a:rPr>
              <a:t>Erläutern von Vorgehensweisen .....</a:t>
            </a:r>
            <a:endParaRPr lang="de-DE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200403" y="1844824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   </a:t>
            </a:r>
            <a:r>
              <a:rPr lang="de-DE" sz="4000" dirty="0" smtClean="0">
                <a:solidFill>
                  <a:srgbClr val="FF0000"/>
                </a:solidFill>
                <a:latin typeface="Comic Sans MS" pitchFamily="66" charset="0"/>
              </a:rPr>
              <a:t>X     </a:t>
            </a:r>
            <a:r>
              <a:rPr lang="de-DE" sz="4000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de-DE" sz="4000" dirty="0" smtClean="0">
                <a:solidFill>
                  <a:srgbClr val="FF0000"/>
                </a:solidFill>
                <a:latin typeface="Comic Sans MS" pitchFamily="66" charset="0"/>
              </a:rPr>
              <a:t>     </a:t>
            </a:r>
            <a:r>
              <a:rPr lang="de-DE" sz="4000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de-DE" sz="4000" dirty="0" smtClean="0">
                <a:solidFill>
                  <a:srgbClr val="FF0000"/>
                </a:solidFill>
                <a:latin typeface="Comic Sans MS" pitchFamily="66" charset="0"/>
              </a:rPr>
              <a:t>    </a:t>
            </a:r>
            <a:r>
              <a:rPr lang="de-DE" sz="4000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de-DE" sz="4000" dirty="0" smtClean="0">
                <a:solidFill>
                  <a:srgbClr val="FF0000"/>
                </a:solidFill>
                <a:latin typeface="Comic Sans MS" pitchFamily="66" charset="0"/>
              </a:rPr>
              <a:t>      </a:t>
            </a:r>
            <a:r>
              <a:rPr lang="de-DE" sz="4000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de-DE" sz="4000" dirty="0" smtClean="0">
                <a:solidFill>
                  <a:srgbClr val="FF0000"/>
                </a:solidFill>
                <a:latin typeface="Comic Sans MS" pitchFamily="66" charset="0"/>
              </a:rPr>
              <a:t>     </a:t>
            </a:r>
            <a:r>
              <a:rPr lang="de-DE" sz="4000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de-DE" sz="4000" dirty="0" smtClean="0">
                <a:solidFill>
                  <a:srgbClr val="FF0000"/>
                </a:solidFill>
                <a:latin typeface="Comic Sans MS" pitchFamily="66" charset="0"/>
              </a:rPr>
              <a:t>     </a:t>
            </a:r>
            <a:r>
              <a:rPr lang="de-DE" sz="4000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de-DE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115616" y="4293096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   </a:t>
            </a:r>
            <a:r>
              <a:rPr lang="de-DE" sz="40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de-DE" sz="4000" dirty="0" smtClean="0">
                <a:solidFill>
                  <a:srgbClr val="FF0000"/>
                </a:solidFill>
                <a:latin typeface="Comic Sans MS" pitchFamily="66" charset="0"/>
              </a:rPr>
              <a:t>              X    </a:t>
            </a:r>
            <a:r>
              <a:rPr lang="de-DE" sz="4000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de-DE" sz="4000" dirty="0" smtClean="0">
                <a:solidFill>
                  <a:srgbClr val="FF0000"/>
                </a:solidFill>
                <a:latin typeface="Comic Sans MS" pitchFamily="66" charset="0"/>
              </a:rPr>
              <a:t>      </a:t>
            </a:r>
            <a:r>
              <a:rPr lang="de-DE" sz="4000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de-DE" sz="4000" dirty="0" smtClean="0">
                <a:solidFill>
                  <a:srgbClr val="FF0000"/>
                </a:solidFill>
                <a:latin typeface="Comic Sans MS" pitchFamily="66" charset="0"/>
              </a:rPr>
              <a:t>     </a:t>
            </a:r>
            <a:r>
              <a:rPr lang="de-DE" sz="4000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de-DE" sz="4000" dirty="0" smtClean="0">
                <a:solidFill>
                  <a:srgbClr val="FF0000"/>
                </a:solidFill>
                <a:latin typeface="Comic Sans MS" pitchFamily="66" charset="0"/>
              </a:rPr>
              <a:t>     </a:t>
            </a:r>
            <a:r>
              <a:rPr lang="de-DE" sz="4000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de-DE" sz="4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de-DE" sz="20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de-DE" sz="2000" dirty="0" smtClean="0">
                <a:solidFill>
                  <a:srgbClr val="FF0000"/>
                </a:solidFill>
                <a:latin typeface="Comic Sans MS" pitchFamily="66" charset="0"/>
              </a:rPr>
              <a:t>                              </a:t>
            </a:r>
            <a:r>
              <a:rPr lang="de-DE" sz="1200" dirty="0" smtClean="0">
                <a:solidFill>
                  <a:srgbClr val="FF0000"/>
                </a:solidFill>
                <a:latin typeface="Comic Sans MS" pitchFamily="66" charset="0"/>
              </a:rPr>
              <a:t>       Bei Gruppenarbeit       Durch Fragen und geeignete Aufgabenstellungen</a:t>
            </a:r>
            <a:endParaRPr lang="de-DE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115616" y="5445224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              </a:t>
            </a:r>
            <a:r>
              <a:rPr lang="de-DE" sz="4000" dirty="0" smtClean="0">
                <a:solidFill>
                  <a:srgbClr val="FF0000"/>
                </a:solidFill>
                <a:latin typeface="Comic Sans MS" pitchFamily="66" charset="0"/>
              </a:rPr>
              <a:t>X    X    </a:t>
            </a:r>
            <a:r>
              <a:rPr lang="de-DE" sz="4000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de-DE" sz="4000" dirty="0" smtClean="0">
                <a:solidFill>
                  <a:srgbClr val="FF0000"/>
                </a:solidFill>
                <a:latin typeface="Comic Sans MS" pitchFamily="66" charset="0"/>
              </a:rPr>
              <a:t>      </a:t>
            </a:r>
            <a:r>
              <a:rPr lang="de-DE" sz="4000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de-DE" sz="4000" dirty="0" smtClean="0">
                <a:solidFill>
                  <a:srgbClr val="FF0000"/>
                </a:solidFill>
                <a:latin typeface="Comic Sans MS" pitchFamily="66" charset="0"/>
              </a:rPr>
              <a:t>     </a:t>
            </a:r>
            <a:r>
              <a:rPr lang="de-DE" sz="4000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de-DE" sz="4000" dirty="0" smtClean="0">
                <a:solidFill>
                  <a:srgbClr val="FF0000"/>
                </a:solidFill>
                <a:latin typeface="Comic Sans MS" pitchFamily="66" charset="0"/>
              </a:rPr>
              <a:t>     </a:t>
            </a:r>
            <a:r>
              <a:rPr lang="de-DE" sz="4000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de-DE" sz="4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de-DE" sz="20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de-DE" sz="2000" dirty="0" smtClean="0">
                <a:solidFill>
                  <a:srgbClr val="FF0000"/>
                </a:solidFill>
                <a:latin typeface="Comic Sans MS" pitchFamily="66" charset="0"/>
              </a:rPr>
              <a:t>                </a:t>
            </a:r>
            <a:r>
              <a:rPr lang="de-DE" sz="1200" dirty="0" smtClean="0">
                <a:solidFill>
                  <a:srgbClr val="FF0000"/>
                </a:solidFill>
                <a:latin typeface="Comic Sans MS" pitchFamily="66" charset="0"/>
              </a:rPr>
              <a:t>Stellungnahmen, Meinungsäußerung, pers. Bedeutung schildern, Prognosen abgeben . . . .</a:t>
            </a:r>
            <a:endParaRPr lang="de-DE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34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de-DE" sz="3000" dirty="0" smtClean="0"/>
              <a:t>Christoph Arzt</a:t>
            </a:r>
            <a:br>
              <a:rPr lang="de-DE" sz="3000" dirty="0" smtClean="0"/>
            </a:br>
            <a:r>
              <a:rPr lang="de-DE" sz="2400" dirty="0" smtClean="0"/>
              <a:t>Studium: Maschinenbau und Physik Lehramt in Essen</a:t>
            </a:r>
            <a:br>
              <a:rPr lang="de-DE" sz="2400" dirty="0" smtClean="0"/>
            </a:br>
            <a:r>
              <a:rPr lang="de-DE" sz="2400" dirty="0" smtClean="0"/>
              <a:t>seit 1989 Lehrer an der Mies-van-der-Rohe-Schule in Aachen </a:t>
            </a:r>
            <a:endParaRPr lang="de-DE" sz="2400" dirty="0"/>
          </a:p>
        </p:txBody>
      </p:sp>
      <p:sp>
        <p:nvSpPr>
          <p:cNvPr id="5" name="Textfeld 4"/>
          <p:cNvSpPr txBox="1"/>
          <p:nvPr/>
        </p:nvSpPr>
        <p:spPr>
          <a:xfrm>
            <a:off x="1979712" y="4005064"/>
            <a:ext cx="24673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Arbeitszeit 20 Minuten</a:t>
            </a:r>
          </a:p>
          <a:p>
            <a:endParaRPr lang="de-DE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11" y="692696"/>
            <a:ext cx="8759763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467544" y="188640"/>
            <a:ext cx="5740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Arial" pitchFamily="34" charset="0"/>
                <a:cs typeface="Arial" pitchFamily="34" charset="0"/>
              </a:rPr>
              <a:t>Im Lehrplan geforderte Kompetenzen:</a:t>
            </a:r>
            <a:endParaRPr lang="de-DE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67544" y="6165304"/>
            <a:ext cx="57320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Quelle: </a:t>
            </a:r>
            <a:r>
              <a:rPr lang="de-DE" sz="1200" dirty="0" err="1" smtClean="0"/>
              <a:t>Hensge</a:t>
            </a:r>
            <a:r>
              <a:rPr lang="de-DE" sz="1200" dirty="0" smtClean="0"/>
              <a:t>, </a:t>
            </a:r>
            <a:r>
              <a:rPr lang="de-DE" sz="1200" dirty="0" err="1" smtClean="0"/>
              <a:t>Lorig</a:t>
            </a:r>
            <a:r>
              <a:rPr lang="de-DE" sz="1200" dirty="0" smtClean="0"/>
              <a:t>, Schreiber, Kompetenzstandards in der Berufsausbildung BIBB 2009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93088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000"/>
    </mc:Choice>
    <mc:Fallback xmlns="">
      <p:transition spd="slow" advTm="41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04664"/>
            <a:ext cx="5143500" cy="577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251520" y="548680"/>
            <a:ext cx="4381328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Ein Beispiel: Projektarbeit</a:t>
            </a:r>
          </a:p>
          <a:p>
            <a:endParaRPr lang="de-DE" dirty="0"/>
          </a:p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Bewertungsabsprachen mit </a:t>
            </a:r>
          </a:p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den Schülern </a:t>
            </a:r>
          </a:p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vor Beginn der Arbeitsphase</a:t>
            </a:r>
          </a:p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                  +</a:t>
            </a:r>
          </a:p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Beobachtung der Mitarbeit </a:t>
            </a:r>
          </a:p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und des Sozialerhaltens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93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188640"/>
            <a:ext cx="856895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2 Tipps:</a:t>
            </a:r>
          </a:p>
          <a:p>
            <a:endParaRPr lang="de-DE" sz="28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eriod"/>
            </a:pPr>
            <a:r>
              <a:rPr lang="de-DE" sz="2800" dirty="0" smtClean="0">
                <a:latin typeface="Arial" pitchFamily="34" charset="0"/>
                <a:cs typeface="Arial" pitchFamily="34" charset="0"/>
              </a:rPr>
              <a:t>Schwierigkeitsgrad von Prüfungen</a:t>
            </a:r>
          </a:p>
          <a:p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2210673"/>
            <a:ext cx="710162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40% 	Abfrage von bekannten Dingen </a:t>
            </a:r>
          </a:p>
          <a:p>
            <a:r>
              <a:rPr lang="de-DE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	(Schwierigkeitsgrad I)</a:t>
            </a:r>
          </a:p>
          <a:p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50% 	Anwenden bekannter Zusammenhänge auf </a:t>
            </a:r>
          </a:p>
          <a:p>
            <a:r>
              <a:rPr lang="de-DE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		ein unbekanntes Problem (II)</a:t>
            </a:r>
          </a:p>
          <a:p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10% 	neue Probleme mit hohem Anspruch oder </a:t>
            </a:r>
          </a:p>
          <a:p>
            <a:r>
              <a:rPr lang="de-DE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	Bewertungen von Sachverhalten (III)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37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368</Words>
  <Application>Microsoft Office PowerPoint</Application>
  <PresentationFormat>Bildschirmpräsentation (4:3)</PresentationFormat>
  <Paragraphs>149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Larissa</vt:lpstr>
      <vt:lpstr>Christoph Arzt Studium: Maschinenbau und Physik Lehramt in Essen seit 1989 Lehrer an der Mies-van-der-Rohe-Schule in Aachen </vt:lpstr>
      <vt:lpstr>PowerPoint-Präsentation</vt:lpstr>
      <vt:lpstr>PowerPoint-Präsentation</vt:lpstr>
      <vt:lpstr>Performance-Prüfung</vt:lpstr>
      <vt:lpstr>OSCE (objective structured clinical examination)</vt:lpstr>
      <vt:lpstr>PowerPoint-Präsentation</vt:lpstr>
      <vt:lpstr>Christoph Arzt Studium: Maschinenbau und Physik Lehramt in Essen seit 1989 Lehrer an der Mies-van-der-Rohe-Schule in Aachen </vt:lpstr>
      <vt:lpstr>PowerPoint-Präsentation</vt:lpstr>
      <vt:lpstr>PowerPoint-Präsentation</vt:lpstr>
      <vt:lpstr>PowerPoint-Präsentation</vt:lpstr>
      <vt:lpstr>Es gibt mehr als nur Klassenarbeiten...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Christoph Arzt Studium: Maschinenbau und Physik Lehramt in Essen seit 1989 Lehrer an der Mies-van-der-Rohe-Schule in Aachen </dc:title>
  <dc:creator>Christoph</dc:creator>
  <cp:lastModifiedBy>Christoph</cp:lastModifiedBy>
  <cp:revision>95</cp:revision>
  <dcterms:created xsi:type="dcterms:W3CDTF">2014-12-29T17:22:58Z</dcterms:created>
  <dcterms:modified xsi:type="dcterms:W3CDTF">2015-02-01T14:57:56Z</dcterms:modified>
</cp:coreProperties>
</file>