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3" r:id="rId3"/>
    <p:sldId id="299" r:id="rId4"/>
    <p:sldId id="314" r:id="rId5"/>
    <p:sldId id="315" r:id="rId6"/>
    <p:sldId id="316" r:id="rId7"/>
    <p:sldId id="317" r:id="rId8"/>
    <p:sldId id="318" r:id="rId9"/>
    <p:sldId id="305" r:id="rId10"/>
    <p:sldId id="301" r:id="rId11"/>
    <p:sldId id="303" r:id="rId12"/>
    <p:sldId id="304" r:id="rId13"/>
    <p:sldId id="306" r:id="rId14"/>
    <p:sldId id="319" r:id="rId15"/>
    <p:sldId id="320" r:id="rId16"/>
    <p:sldId id="32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6" autoAdjust="0"/>
    <p:restoredTop sz="94655" autoAdjust="0"/>
  </p:normalViewPr>
  <p:slideViewPr>
    <p:cSldViewPr>
      <p:cViewPr varScale="1">
        <p:scale>
          <a:sx n="77" d="100"/>
          <a:sy n="77" d="100"/>
        </p:scale>
        <p:origin x="-90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F15A-CFA9-4D2E-8A05-72DEEB68AB5F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DA3C-937D-4EDD-A823-DD58507C27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8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3432" y="694612"/>
            <a:ext cx="2571137" cy="3429182"/>
          </a:xfrm>
          <a:prstGeom prst="rect">
            <a:avLst/>
          </a:pr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675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637" y="4343144"/>
            <a:ext cx="5485094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3432" y="694612"/>
            <a:ext cx="2571137" cy="3429182"/>
          </a:xfrm>
          <a:prstGeom prst="rect">
            <a:avLst/>
          </a:pr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0723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637" y="4343144"/>
            <a:ext cx="5485094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3432" y="694612"/>
            <a:ext cx="2571137" cy="3429182"/>
          </a:xfrm>
          <a:prstGeom prst="rect">
            <a:avLst/>
          </a:pr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747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637" y="4343144"/>
            <a:ext cx="5485094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3432" y="694612"/>
            <a:ext cx="2571137" cy="3429182"/>
          </a:xfrm>
          <a:prstGeom prst="rect">
            <a:avLst/>
          </a:pr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603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637" y="4343144"/>
            <a:ext cx="5485094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3432" y="694612"/>
            <a:ext cx="2571137" cy="3429182"/>
          </a:xfrm>
          <a:prstGeom prst="rect">
            <a:avLst/>
          </a:pr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555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637" y="4343144"/>
            <a:ext cx="5485094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3432" y="694612"/>
            <a:ext cx="2571137" cy="3429182"/>
          </a:xfrm>
          <a:prstGeom prst="rect">
            <a:avLst/>
          </a:pr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579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637" y="4343144"/>
            <a:ext cx="5485094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3432" y="694612"/>
            <a:ext cx="2571137" cy="3429182"/>
          </a:xfrm>
          <a:prstGeom prst="rect">
            <a:avLst/>
          </a:pr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627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637" y="4343144"/>
            <a:ext cx="5485094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3432" y="694612"/>
            <a:ext cx="2571137" cy="3429182"/>
          </a:xfrm>
          <a:prstGeom prst="rect">
            <a:avLst/>
          </a:pr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7651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637" y="4343144"/>
            <a:ext cx="5485094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D0F-21AE-4B1F-BB11-7B92DC57DD85}" type="datetimeFigureOut">
              <a:rPr lang="de-DE" smtClean="0"/>
              <a:t>01.02.2015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0F8-2DE2-43A1-9624-D9EFC910C3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04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345B-8B47-44BD-ACC6-1A80D513012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425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3D0F-21AE-4B1F-BB11-7B92DC57DD85}" type="datetimeFigureOut">
              <a:rPr lang="de-DE" smtClean="0"/>
              <a:t>01.02.2015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A0F8-2DE2-43A1-9624-D9EFC910C3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8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sz="3000" dirty="0" smtClean="0"/>
              <a:t>Christoph Arzt</a:t>
            </a:r>
            <a:br>
              <a:rPr lang="de-DE" sz="3000" dirty="0" smtClean="0"/>
            </a:br>
            <a:r>
              <a:rPr lang="de-DE" sz="2400" dirty="0" smtClean="0"/>
              <a:t>Studium: Maschinenbau und Physik Lehramt in Essen</a:t>
            </a:r>
            <a:br>
              <a:rPr lang="de-DE" sz="2400" dirty="0" smtClean="0"/>
            </a:br>
            <a:r>
              <a:rPr lang="de-DE" sz="2400" dirty="0" smtClean="0"/>
              <a:t>seit 1989 Lehrer an der Mies-van-der-Rohe-Schule in Aachen </a:t>
            </a:r>
            <a:endParaRPr lang="de-DE" sz="24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700808"/>
            <a:ext cx="82296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/>
          <a:p>
            <a:pPr marL="741363" lvl="1" indent="-284163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de-DE" sz="2000" dirty="0">
              <a:solidFill>
                <a:srgbClr val="151432"/>
              </a:solidFill>
              <a:latin typeface="Comic Sans MS" pitchFamily="64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65717" y="764704"/>
            <a:ext cx="5729454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3400" b="1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de-DE" sz="3400" b="1" dirty="0" smtClean="0">
                <a:latin typeface="Arial" pitchFamily="34" charset="0"/>
                <a:cs typeface="Arial" pitchFamily="34" charset="0"/>
              </a:rPr>
              <a:t>IHK-Abschlussprüfung</a:t>
            </a:r>
            <a:endParaRPr lang="de-DE" sz="3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7372" y="1914798"/>
            <a:ext cx="3023584" cy="267765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AP Teil 1</a:t>
            </a:r>
          </a:p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nach ca. 1,5 Jahren</a:t>
            </a:r>
          </a:p>
          <a:p>
            <a:pPr algn="ctr"/>
            <a:endParaRPr lang="de-DE" sz="24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25% Gewichtung</a:t>
            </a:r>
          </a:p>
          <a:p>
            <a:pPr algn="ctr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chriftlicher und </a:t>
            </a:r>
          </a:p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praktischer Teil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82900" y="1914798"/>
            <a:ext cx="2767104" cy="267765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AP Teil 2</a:t>
            </a:r>
          </a:p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nach ca. 3 Jahren</a:t>
            </a:r>
          </a:p>
          <a:p>
            <a:pPr algn="ctr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dirty="0">
                <a:latin typeface="Arial" pitchFamily="34" charset="0"/>
                <a:cs typeface="Arial" pitchFamily="34" charset="0"/>
              </a:rPr>
              <a:t>7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5% Gewichtung</a:t>
            </a:r>
          </a:p>
          <a:p>
            <a:pPr algn="ctr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chriftlicher und </a:t>
            </a:r>
          </a:p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praktischer Teil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7904" y="2276872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0" dirty="0" smtClean="0"/>
              <a:t>+</a:t>
            </a:r>
            <a:endParaRPr lang="de-DE" sz="80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899592" y="4704455"/>
            <a:ext cx="64807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385121" y="5400109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+ „Zeugnis der Berufsschule“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320196" y="4725144"/>
            <a:ext cx="399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„Facharbeiterbrief“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8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36" y="78369"/>
            <a:ext cx="6048672" cy="90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Grp="1"/>
          </p:cNvSpPr>
          <p:nvPr>
            <p:ph type="subTitle" idx="4294967295"/>
          </p:nvPr>
        </p:nvSpPr>
        <p:spPr>
          <a:xfrm>
            <a:off x="539552" y="90866"/>
            <a:ext cx="8136904" cy="529822"/>
          </a:xfrm>
          <a:solidFill>
            <a:schemeClr val="accent5"/>
          </a:solidFill>
        </p:spPr>
        <p:txBody>
          <a:bodyPr anchorCtr="1">
            <a:normAutofit/>
          </a:bodyPr>
          <a:lstStyle/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500" kern="0" dirty="0" smtClean="0">
                <a:latin typeface="Arial" pitchFamily="34" charset="0"/>
                <a:cs typeface="Arial" pitchFamily="34" charset="0"/>
              </a:rPr>
              <a:t>Prüfungsablauf: Praktischer Teil: 1. Arbeitsabläufe</a:t>
            </a:r>
          </a:p>
          <a:p>
            <a:pPr marL="0" indent="0" algn="ctr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kern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65" y="980728"/>
            <a:ext cx="5976664" cy="842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54600"/>
      </p:ext>
    </p:extLst>
  </p:cSld>
  <p:clrMapOvr>
    <a:masterClrMapping/>
  </p:clrMapOvr>
  <p:transition spd="slow" advTm="4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493" y="-868306"/>
            <a:ext cx="6044577" cy="874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Grp="1"/>
          </p:cNvSpPr>
          <p:nvPr>
            <p:ph type="subTitle" idx="4294967295"/>
          </p:nvPr>
        </p:nvSpPr>
        <p:spPr>
          <a:xfrm>
            <a:off x="755575" y="116633"/>
            <a:ext cx="6223197" cy="504055"/>
          </a:xfrm>
          <a:solidFill>
            <a:schemeClr val="accent5"/>
          </a:solidFill>
        </p:spPr>
        <p:txBody>
          <a:bodyPr lIns="0" tIns="0" rIns="0" bIns="0" anchorCtr="1">
            <a:normAutofit fontScale="70000" lnSpcReduction="20000"/>
          </a:bodyPr>
          <a:lstStyle/>
          <a:p>
            <a:pPr marL="0" indent="0" eaLnBrk="1" fontAlgn="auto" hangingPunct="1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kern="0" dirty="0" smtClean="0">
                <a:latin typeface="Arial" pitchFamily="34" charset="0"/>
                <a:cs typeface="Arial" pitchFamily="34" charset="0"/>
              </a:rPr>
              <a:t>Praktischer Teil: 2. Praktische Aufgabenstellung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96" y="1412776"/>
            <a:ext cx="3463244" cy="521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855531"/>
      </p:ext>
    </p:extLst>
  </p:cSld>
  <p:clrMapOvr>
    <a:masterClrMapping/>
  </p:clrMapOvr>
  <p:transition spd="slow" advTm="4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" y="-99392"/>
            <a:ext cx="8352928" cy="112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Grp="1"/>
          </p:cNvSpPr>
          <p:nvPr>
            <p:ph type="subTitle" idx="4294967295"/>
          </p:nvPr>
        </p:nvSpPr>
        <p:spPr>
          <a:xfrm>
            <a:off x="4355976" y="188640"/>
            <a:ext cx="3516692" cy="409379"/>
          </a:xfrm>
          <a:solidFill>
            <a:schemeClr val="accent5"/>
          </a:solidFill>
        </p:spPr>
        <p:txBody>
          <a:bodyPr lIns="0" tIns="0" rIns="0" bIns="0" anchorCtr="1">
            <a:normAutofit/>
          </a:bodyPr>
          <a:lstStyle/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500" kern="0" dirty="0" smtClean="0">
                <a:latin typeface="Arial" pitchFamily="34" charset="0"/>
                <a:cs typeface="Arial" pitchFamily="34" charset="0"/>
              </a:rPr>
              <a:t>Qualitätskontrolle</a:t>
            </a: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45342"/>
      </p:ext>
    </p:extLst>
  </p:cSld>
  <p:clrMapOvr>
    <a:masterClrMapping/>
  </p:clrMapOvr>
  <p:transition spd="slow" advTm="4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6632"/>
            <a:ext cx="5220072" cy="761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Grp="1"/>
          </p:cNvSpPr>
          <p:nvPr>
            <p:ph type="subTitle" idx="4294967295"/>
          </p:nvPr>
        </p:nvSpPr>
        <p:spPr>
          <a:xfrm>
            <a:off x="2951762" y="116632"/>
            <a:ext cx="6192838" cy="1512168"/>
          </a:xfrm>
          <a:solidFill>
            <a:schemeClr val="accent5"/>
          </a:solidFill>
        </p:spPr>
        <p:txBody>
          <a:bodyPr lIns="0" tIns="0" rIns="0" bIns="0" anchorCtr="1">
            <a:normAutofit/>
          </a:bodyPr>
          <a:lstStyle/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500" kern="0" dirty="0" smtClean="0">
                <a:latin typeface="Arial" pitchFamily="34" charset="0"/>
                <a:cs typeface="Arial" pitchFamily="34" charset="0"/>
              </a:rPr>
              <a:t>Anschließend:</a:t>
            </a: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500" kern="0" dirty="0" smtClean="0">
                <a:latin typeface="Arial" pitchFamily="34" charset="0"/>
                <a:cs typeface="Arial" pitchFamily="34" charset="0"/>
              </a:rPr>
              <a:t>Bewertung: Sichtkontrolle + Maßkontrolle durch den Prüfungsausschuss</a:t>
            </a: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kern="0" dirty="0" smtClean="0">
              <a:latin typeface="Times New Roman" pitchFamily="18"/>
              <a:cs typeface="Lucida Sans Unicode" pitchFamily="2"/>
            </a:endParaRP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kern="0" dirty="0" smtClean="0">
              <a:latin typeface="Times New Roman" pitchFamily="18"/>
              <a:cs typeface="Lucida Sans Unicode" pitchFamily="2"/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74" y="2420888"/>
            <a:ext cx="5709770" cy="50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7551"/>
      </p:ext>
    </p:extLst>
  </p:cSld>
  <p:clrMapOvr>
    <a:masterClrMapping/>
  </p:clrMapOvr>
  <p:transition spd="slow" advTm="4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0648"/>
            <a:ext cx="888081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25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Ausblick: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 smtClean="0"/>
              <a:t>Termine für den Ausbildungsjahrgang 2015 – 2018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r>
              <a:rPr lang="de-DE" sz="2600" dirty="0" smtClean="0"/>
              <a:t>Einschulung</a:t>
            </a:r>
          </a:p>
          <a:p>
            <a:pPr marL="0" indent="0">
              <a:buNone/>
            </a:pPr>
            <a:r>
              <a:rPr lang="de-DE" sz="2600" dirty="0" smtClean="0"/>
              <a:t>Zeugnisse</a:t>
            </a:r>
          </a:p>
          <a:p>
            <a:pPr marL="0" indent="0">
              <a:buNone/>
            </a:pPr>
            <a:r>
              <a:rPr lang="de-DE" sz="2600" dirty="0" smtClean="0"/>
              <a:t>Schulung ? (mit KZE?)</a:t>
            </a:r>
          </a:p>
          <a:p>
            <a:pPr marL="0" indent="0">
              <a:buNone/>
            </a:pPr>
            <a:r>
              <a:rPr lang="de-DE" sz="2600" dirty="0" smtClean="0"/>
              <a:t>Zwischenprüfung (mit KZE?)</a:t>
            </a:r>
          </a:p>
          <a:p>
            <a:pPr marL="0" indent="0">
              <a:buNone/>
            </a:pPr>
            <a:r>
              <a:rPr lang="de-DE" sz="2600" dirty="0" smtClean="0"/>
              <a:t>Zeugnisse</a:t>
            </a:r>
          </a:p>
          <a:p>
            <a:pPr marL="0" indent="0">
              <a:buNone/>
            </a:pPr>
            <a:r>
              <a:rPr lang="de-DE" sz="2600" dirty="0" smtClean="0"/>
              <a:t>Abschlussprüfung</a:t>
            </a:r>
          </a:p>
          <a:p>
            <a:pPr marL="0" indent="0">
              <a:buNone/>
            </a:pPr>
            <a:r>
              <a:rPr lang="de-DE" sz="2600" dirty="0" smtClean="0"/>
              <a:t>ggf. Schulzeiten/Blockunterricht und Blocks im Betrieb </a:t>
            </a:r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75696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de-DE" dirty="0" smtClean="0"/>
              <a:t>Gracias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su</a:t>
            </a:r>
            <a:r>
              <a:rPr lang="de-DE" dirty="0" smtClean="0"/>
              <a:t> </a:t>
            </a:r>
            <a:r>
              <a:rPr lang="de-DE" dirty="0" err="1" smtClean="0"/>
              <a:t>atensión</a:t>
            </a:r>
            <a:endParaRPr lang="de-DE" dirty="0"/>
          </a:p>
        </p:txBody>
      </p:sp>
      <p:pic>
        <p:nvPicPr>
          <p:cNvPr id="2050" name="Picture 2" descr="Roter Rosenstrau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26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7" y="116632"/>
            <a:ext cx="8820472" cy="647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195736" y="357199"/>
            <a:ext cx="2160240" cy="28803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380312" y="184482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17.03.2015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1520" y="170632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 smtClean="0">
                <a:latin typeface="Arial" pitchFamily="34" charset="0"/>
                <a:cs typeface="Arial" pitchFamily="34" charset="0"/>
              </a:rPr>
              <a:t>23.04.2015</a:t>
            </a:r>
          </a:p>
          <a:p>
            <a:r>
              <a:rPr lang="de-DE" kern="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de-DE" kern="0" dirty="0" err="1" smtClean="0">
                <a:latin typeface="Arial" pitchFamily="34" charset="0"/>
                <a:cs typeface="Arial" pitchFamily="34" charset="0"/>
              </a:rPr>
              <a:t>Prüforte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427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683568" y="52089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107504" y="188640"/>
            <a:ext cx="8569325" cy="527790"/>
          </a:xfrm>
          <a:prstGeom prst="rect">
            <a:avLst/>
          </a:prstGeom>
        </p:spPr>
        <p:txBody>
          <a:bodyPr vert="horz" lIns="91440" tIns="45720" rIns="91440" bIns="45720" rtlCol="0" anchorCtr="1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3600" kern="0" dirty="0" smtClean="0">
                <a:latin typeface="Arial" pitchFamily="34" charset="0"/>
                <a:cs typeface="Arial" pitchFamily="34" charset="0"/>
              </a:rPr>
              <a:t>Schriftlicher Teil: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7544" y="7164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Teil A: 20 Fragen  multiple </a:t>
            </a:r>
            <a:r>
              <a:rPr lang="de-DE" dirty="0" err="1" smtClean="0"/>
              <a:t>choice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85762"/>
            <a:ext cx="4425411" cy="421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860032" y="71643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Teil B:  10 Fragen „ungebunden“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10" y="1085762"/>
            <a:ext cx="4431486" cy="519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12262" y="5728036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Arial" pitchFamily="34" charset="0"/>
                <a:cs typeface="Arial" pitchFamily="34" charset="0"/>
              </a:rPr>
              <a:t>zusammen 90 Minuten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subTitle" idx="4294967295"/>
          </p:nvPr>
        </p:nvSpPr>
        <p:spPr>
          <a:xfrm>
            <a:off x="539750" y="1557338"/>
            <a:ext cx="6192838" cy="4032250"/>
          </a:xfrm>
        </p:spPr>
        <p:txBody>
          <a:bodyPr lIns="0" tIns="0" rIns="0" bIns="0" anchorCtr="1">
            <a:normAutofit/>
          </a:bodyPr>
          <a:lstStyle/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400" kern="0" dirty="0" smtClean="0">
                <a:latin typeface="Arial" pitchFamily="34" charset="0"/>
                <a:cs typeface="Arial" pitchFamily="34" charset="0"/>
              </a:rPr>
              <a:t>1. Werkzeug lt. Bereitstellungsliste</a:t>
            </a: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sz="2400" kern="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400" kern="0" dirty="0" smtClean="0">
                <a:latin typeface="Arial" pitchFamily="34" charset="0"/>
                <a:cs typeface="Arial" pitchFamily="34" charset="0"/>
              </a:rPr>
              <a:t>2. Halbzeuge nach Bereitstellungsliste</a:t>
            </a: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sz="2400" kern="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400" kern="0" dirty="0" smtClean="0">
                <a:latin typeface="Arial" pitchFamily="34" charset="0"/>
                <a:cs typeface="Arial" pitchFamily="34" charset="0"/>
              </a:rPr>
              <a:t>3. Grundplatte mit Zylinder</a:t>
            </a: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sz="2400" kern="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400" kern="0" dirty="0" smtClean="0">
                <a:latin typeface="Arial" pitchFamily="34" charset="0"/>
                <a:cs typeface="Arial" pitchFamily="34" charset="0"/>
              </a:rPr>
              <a:t>4. Pneumatik-Grundausstattung</a:t>
            </a:r>
          </a:p>
          <a:p>
            <a:pPr marL="457200" indent="-45720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AutoNum type="arabicPeriod"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sz="2500" i="1" kern="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684212" y="671513"/>
            <a:ext cx="698413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normAutofit/>
          </a:bodyPr>
          <a:lstStyle>
            <a:lvl1pPr marL="431800" indent="-323850" algn="l" rtl="0" eaLnBrk="0" fontAlgn="base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  <a:defRPr lang="en-GB" sz="32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863600" lvl="1" indent="-323850" algn="l" rtl="0" eaLnBrk="0" fontAlgn="base">
              <a:spcBef>
                <a:spcPct val="0"/>
              </a:spcBef>
              <a:spcAft>
                <a:spcPts val="1138"/>
              </a:spcAft>
              <a:buSzPct val="45000"/>
              <a:buFont typeface="StarSymbol"/>
              <a:buChar char="●"/>
              <a:defRPr lang="en-GB" sz="28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295400" lvl="2" indent="-287338" algn="l" rtl="0" eaLnBrk="0" fontAlgn="base">
              <a:spcBef>
                <a:spcPct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727200" lvl="3" indent="-215900" algn="l" rtl="0" eaLnBrk="0" fontAlgn="base">
              <a:spcBef>
                <a:spcPct val="0"/>
              </a:spcBef>
              <a:spcAft>
                <a:spcPts val="563"/>
              </a:spcAft>
              <a:buSzPct val="45000"/>
              <a:buFont typeface="StarSymbol"/>
              <a:buChar char="●"/>
              <a:defRPr lang="en-GB" sz="20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2159000" lvl="4" indent="-215900" algn="l" rtl="0" eaLnBrk="0" fontAlgn="base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lang="en-GB" sz="20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6pPr>
            <a:lvl7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7pPr>
            <a:lvl8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8pPr>
            <a:lvl9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marL="0" indent="0" eaLnBrk="1" fontAlgn="auto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500" b="1" kern="0" dirty="0" smtClean="0">
                <a:latin typeface="Arial" pitchFamily="34" charset="0"/>
                <a:cs typeface="Arial" pitchFamily="34" charset="0"/>
              </a:rPr>
              <a:t>Was wird für die praktische Prüfung benötigt?</a:t>
            </a:r>
          </a:p>
          <a:p>
            <a:pPr marL="0" indent="0" eaLnBrk="1" fontAlgn="auto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b="1" kern="0" dirty="0" smtClean="0">
              <a:latin typeface="Times New Roman" pitchFamily="18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92711579"/>
      </p:ext>
    </p:extLst>
  </p:cSld>
  <p:clrMapOvr>
    <a:masterClrMapping/>
  </p:clrMapOvr>
  <p:transition spd="slow" advTm="4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231"/>
            <a:ext cx="6264696" cy="618457"/>
          </a:xfrm>
        </p:spPr>
        <p:txBody>
          <a:bodyPr>
            <a:noAutofit/>
          </a:bodyPr>
          <a:lstStyle/>
          <a:p>
            <a:r>
              <a:rPr lang="de-DE" sz="3600" dirty="0" smtClean="0"/>
              <a:t>1. Werkzeugliste</a:t>
            </a:r>
            <a:endParaRPr lang="de-DE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6" y="548680"/>
            <a:ext cx="7632848" cy="651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58707"/>
            <a:ext cx="80581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931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231"/>
            <a:ext cx="6264696" cy="618457"/>
          </a:xfrm>
        </p:spPr>
        <p:txBody>
          <a:bodyPr>
            <a:noAutofit/>
          </a:bodyPr>
          <a:lstStyle/>
          <a:p>
            <a:r>
              <a:rPr lang="de-DE" sz="3600" dirty="0"/>
              <a:t>2</a:t>
            </a:r>
            <a:r>
              <a:rPr lang="de-DE" sz="3600" dirty="0" smtClean="0"/>
              <a:t>. Halbzeuge</a:t>
            </a:r>
            <a:endParaRPr lang="de-DE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" y="620688"/>
            <a:ext cx="9324528" cy="679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14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5434"/>
            <a:ext cx="8810331" cy="620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827584" y="267308"/>
            <a:ext cx="6191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normAutofit fontScale="77500" lnSpcReduction="20000"/>
          </a:bodyPr>
          <a:lstStyle>
            <a:lvl1pPr marL="431800" indent="-323850" algn="l" rtl="0" eaLnBrk="0" fontAlgn="base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  <a:defRPr lang="en-GB" sz="32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863600" lvl="1" indent="-323850" algn="l" rtl="0" eaLnBrk="0" fontAlgn="base">
              <a:spcBef>
                <a:spcPct val="0"/>
              </a:spcBef>
              <a:spcAft>
                <a:spcPts val="1138"/>
              </a:spcAft>
              <a:buSzPct val="45000"/>
              <a:buFont typeface="StarSymbol"/>
              <a:buChar char="●"/>
              <a:defRPr lang="en-GB" sz="28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295400" lvl="2" indent="-287338" algn="l" rtl="0" eaLnBrk="0" fontAlgn="base">
              <a:spcBef>
                <a:spcPct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727200" lvl="3" indent="-215900" algn="l" rtl="0" eaLnBrk="0" fontAlgn="base">
              <a:spcBef>
                <a:spcPct val="0"/>
              </a:spcBef>
              <a:spcAft>
                <a:spcPts val="563"/>
              </a:spcAft>
              <a:buSzPct val="45000"/>
              <a:buFont typeface="StarSymbol"/>
              <a:buChar char="●"/>
              <a:defRPr lang="en-GB" sz="20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2159000" lvl="4" indent="-215900" algn="l" rtl="0" eaLnBrk="0" fontAlgn="base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lang="en-GB" sz="20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6pPr>
            <a:lvl7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7pPr>
            <a:lvl8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8pPr>
            <a:lvl9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marL="0" indent="0" algn="ctr" eaLnBrk="1" fontAlgn="auto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500" b="1" kern="0" dirty="0" smtClean="0">
                <a:latin typeface="Arial" pitchFamily="34" charset="0"/>
                <a:cs typeface="Arial" pitchFamily="34" charset="0"/>
              </a:rPr>
              <a:t>3.   Grundplatte, Zylinder, Drosselrückschlagventile, 3/2-Wegeventile, magnetisch betätigt</a:t>
            </a:r>
          </a:p>
          <a:p>
            <a:pPr marL="0" indent="0" algn="ctr" eaLnBrk="1" fontAlgn="auto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endParaRPr lang="de-DE" b="1" kern="0" dirty="0" smtClean="0">
              <a:latin typeface="Times New Roman" pitchFamily="18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04660052"/>
      </p:ext>
    </p:extLst>
  </p:cSld>
  <p:clrMapOvr>
    <a:masterClrMapping/>
  </p:clrMapOvr>
  <p:transition spd="slow" advTm="4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684213" y="103325"/>
            <a:ext cx="6191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normAutofit/>
          </a:bodyPr>
          <a:lstStyle>
            <a:lvl1pPr marL="431800" indent="-323850" algn="l" rtl="0" eaLnBrk="0" fontAlgn="base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  <a:defRPr lang="en-GB" sz="32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863600" lvl="1" indent="-323850" algn="l" rtl="0" eaLnBrk="0" fontAlgn="base">
              <a:spcBef>
                <a:spcPct val="0"/>
              </a:spcBef>
              <a:spcAft>
                <a:spcPts val="1138"/>
              </a:spcAft>
              <a:buSzPct val="45000"/>
              <a:buFont typeface="StarSymbol"/>
              <a:buChar char="●"/>
              <a:defRPr lang="en-GB" sz="28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295400" lvl="2" indent="-287338" algn="l" rtl="0" eaLnBrk="0" fontAlgn="base">
              <a:spcBef>
                <a:spcPct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727200" lvl="3" indent="-215900" algn="l" rtl="0" eaLnBrk="0" fontAlgn="base">
              <a:spcBef>
                <a:spcPct val="0"/>
              </a:spcBef>
              <a:spcAft>
                <a:spcPts val="563"/>
              </a:spcAft>
              <a:buSzPct val="45000"/>
              <a:buFont typeface="StarSymbol"/>
              <a:buChar char="●"/>
              <a:defRPr lang="en-GB" sz="20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2159000" lvl="4" indent="-215900" algn="l" rtl="0" eaLnBrk="0" fontAlgn="base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lang="en-GB" sz="2000" kern="120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6pPr>
            <a:lvl7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7pPr>
            <a:lvl8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8pPr>
            <a:lvl9pPr marL="2159995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75000"/>
              <a:buFont typeface="StarSymbol"/>
              <a:buChar char="–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marL="0" indent="0" eaLnBrk="1" fontAlgn="auto">
              <a:spcBef>
                <a:spcPts val="8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sz="2500" b="1" kern="0" dirty="0" smtClean="0">
                <a:latin typeface="Arial" pitchFamily="34" charset="0"/>
                <a:cs typeface="Arial" pitchFamily="34" charset="0"/>
              </a:rPr>
              <a:t>4. Pneumatik-Grundausstattung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5" y="640786"/>
            <a:ext cx="4873947" cy="58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56" y="1127011"/>
            <a:ext cx="5112444" cy="532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868157"/>
      </p:ext>
    </p:extLst>
  </p:cSld>
  <p:clrMapOvr>
    <a:masterClrMapping/>
  </p:clrMapOvr>
  <p:transition spd="slow" advTm="4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subTitle" idx="4294967295"/>
          </p:nvPr>
        </p:nvSpPr>
        <p:spPr>
          <a:xfrm>
            <a:off x="503477" y="327026"/>
            <a:ext cx="4212539" cy="437678"/>
          </a:xfrm>
          <a:solidFill>
            <a:schemeClr val="accent5"/>
          </a:solidFill>
        </p:spPr>
        <p:txBody>
          <a:bodyPr lIns="0" tIns="0" rIns="0" bIns="0" anchorCtr="1">
            <a:normAutofit fontScale="70000" lnSpcReduction="20000"/>
          </a:bodyPr>
          <a:lstStyle/>
          <a:p>
            <a:pPr marL="3600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StarSymbol"/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/>
            </a:pPr>
            <a:r>
              <a:rPr lang="de-DE" kern="0" dirty="0" smtClean="0">
                <a:latin typeface="Arial" pitchFamily="34" charset="0"/>
                <a:cs typeface="Arial" pitchFamily="34" charset="0"/>
              </a:rPr>
              <a:t>3 + 4  Pneumatik-Ausstattung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4519612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feld 1"/>
          <p:cNvSpPr txBox="1">
            <a:spLocks noChangeArrowheads="1"/>
          </p:cNvSpPr>
          <p:nvPr/>
        </p:nvSpPr>
        <p:spPr bwMode="auto">
          <a:xfrm>
            <a:off x="5203825" y="1268413"/>
            <a:ext cx="376078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sz="2200" dirty="0"/>
              <a:t>Richtzeiten: </a:t>
            </a:r>
          </a:p>
          <a:p>
            <a:pPr eaLnBrk="1" hangingPunct="1"/>
            <a:endParaRPr lang="de-DE" sz="2200" dirty="0"/>
          </a:p>
          <a:p>
            <a:pPr eaLnBrk="1" hangingPunct="1"/>
            <a:r>
              <a:rPr lang="de-DE" sz="2200" dirty="0"/>
              <a:t>Teil 1 – Arbeitsabläufe </a:t>
            </a:r>
          </a:p>
          <a:p>
            <a:pPr eaLnBrk="1" hangingPunct="1"/>
            <a:r>
              <a:rPr lang="de-DE" sz="2200" dirty="0"/>
              <a:t>	30 Minuten</a:t>
            </a:r>
          </a:p>
          <a:p>
            <a:pPr eaLnBrk="1" hangingPunct="1"/>
            <a:endParaRPr lang="de-DE" sz="2200" dirty="0"/>
          </a:p>
          <a:p>
            <a:pPr eaLnBrk="1" hangingPunct="1"/>
            <a:r>
              <a:rPr lang="de-DE" sz="2200" dirty="0"/>
              <a:t>Teil 2 – Fertigen der Baugruppe</a:t>
            </a:r>
          </a:p>
          <a:p>
            <a:pPr eaLnBrk="1" hangingPunct="1"/>
            <a:r>
              <a:rPr lang="de-DE" sz="2200" dirty="0"/>
              <a:t>	6 Stunden</a:t>
            </a:r>
          </a:p>
          <a:p>
            <a:pPr eaLnBrk="1" hangingPunct="1"/>
            <a:r>
              <a:rPr lang="de-DE" sz="2200" dirty="0"/>
              <a:t>	</a:t>
            </a:r>
            <a:r>
              <a:rPr lang="de-DE" dirty="0"/>
              <a:t>( incl. Pneumatik  und 	Qualitätskontrolle )</a:t>
            </a:r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086422"/>
      </p:ext>
    </p:extLst>
  </p:cSld>
  <p:clrMapOvr>
    <a:masterClrMapping/>
  </p:clrMapOvr>
  <p:transition spd="slow" advTm="4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</Words>
  <Application>Microsoft Office PowerPoint</Application>
  <PresentationFormat>Bildschirmpräsentation (4:3)</PresentationFormat>
  <Paragraphs>63</Paragraphs>
  <Slides>16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Christoph Arzt Studium: Maschinenbau und Physik Lehramt in Essen seit 1989 Lehrer an der Mies-van-der-Rohe-Schule in Aachen </vt:lpstr>
      <vt:lpstr>PowerPoint-Präsentation</vt:lpstr>
      <vt:lpstr>PowerPoint-Präsentation</vt:lpstr>
      <vt:lpstr>PowerPoint-Präsentation</vt:lpstr>
      <vt:lpstr>1. Werkzeugliste</vt:lpstr>
      <vt:lpstr>2. Halbzeuge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Ausblick:</vt:lpstr>
      <vt:lpstr>Gracias por su atensión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Christoph Arzt Studium: Maschinenbau und Physik Lehramt in Essen seit 1989 Lehrer an der Mies-van-der-Rohe-Schule in Aachen </dc:title>
  <dc:creator>Christoph</dc:creator>
  <cp:lastModifiedBy>Christoph</cp:lastModifiedBy>
  <cp:revision>102</cp:revision>
  <dcterms:created xsi:type="dcterms:W3CDTF">2014-12-29T17:22:58Z</dcterms:created>
  <dcterms:modified xsi:type="dcterms:W3CDTF">2015-02-01T15:02:37Z</dcterms:modified>
</cp:coreProperties>
</file>